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97"/>
  </p:notesMasterIdLst>
  <p:sldIdLst>
    <p:sldId id="256" r:id="rId2"/>
    <p:sldId id="259" r:id="rId3"/>
    <p:sldId id="304" r:id="rId4"/>
    <p:sldId id="266" r:id="rId5"/>
    <p:sldId id="295" r:id="rId6"/>
    <p:sldId id="283" r:id="rId7"/>
    <p:sldId id="262" r:id="rId8"/>
    <p:sldId id="276" r:id="rId9"/>
    <p:sldId id="277" r:id="rId10"/>
    <p:sldId id="278" r:id="rId11"/>
    <p:sldId id="285" r:id="rId12"/>
    <p:sldId id="286" r:id="rId13"/>
    <p:sldId id="287" r:id="rId14"/>
    <p:sldId id="288" r:id="rId15"/>
    <p:sldId id="349" r:id="rId16"/>
    <p:sldId id="291" r:id="rId17"/>
    <p:sldId id="310" r:id="rId18"/>
    <p:sldId id="289" r:id="rId19"/>
    <p:sldId id="296" r:id="rId20"/>
    <p:sldId id="297" r:id="rId21"/>
    <p:sldId id="298" r:id="rId22"/>
    <p:sldId id="299" r:id="rId23"/>
    <p:sldId id="459" r:id="rId24"/>
    <p:sldId id="460" r:id="rId25"/>
    <p:sldId id="300" r:id="rId26"/>
    <p:sldId id="305" r:id="rId27"/>
    <p:sldId id="306" r:id="rId28"/>
    <p:sldId id="307" r:id="rId29"/>
    <p:sldId id="308" r:id="rId30"/>
    <p:sldId id="309" r:id="rId31"/>
    <p:sldId id="334" r:id="rId32"/>
    <p:sldId id="335" r:id="rId33"/>
    <p:sldId id="336" r:id="rId34"/>
    <p:sldId id="313" r:id="rId35"/>
    <p:sldId id="396" r:id="rId36"/>
    <p:sldId id="311" r:id="rId37"/>
    <p:sldId id="462" r:id="rId38"/>
    <p:sldId id="322" r:id="rId39"/>
    <p:sldId id="314" r:id="rId40"/>
    <p:sldId id="318" r:id="rId41"/>
    <p:sldId id="397" r:id="rId42"/>
    <p:sldId id="324" r:id="rId43"/>
    <p:sldId id="325" r:id="rId44"/>
    <p:sldId id="398" r:id="rId45"/>
    <p:sldId id="399" r:id="rId46"/>
    <p:sldId id="461" r:id="rId47"/>
    <p:sldId id="312" r:id="rId48"/>
    <p:sldId id="302" r:id="rId49"/>
    <p:sldId id="327" r:id="rId50"/>
    <p:sldId id="328" r:id="rId51"/>
    <p:sldId id="329" r:id="rId52"/>
    <p:sldId id="337" r:id="rId53"/>
    <p:sldId id="339" r:id="rId54"/>
    <p:sldId id="351" r:id="rId55"/>
    <p:sldId id="352" r:id="rId56"/>
    <p:sldId id="353" r:id="rId57"/>
    <p:sldId id="354" r:id="rId58"/>
    <p:sldId id="355" r:id="rId59"/>
    <p:sldId id="360" r:id="rId60"/>
    <p:sldId id="374" r:id="rId61"/>
    <p:sldId id="382" r:id="rId62"/>
    <p:sldId id="383" r:id="rId63"/>
    <p:sldId id="361" r:id="rId64"/>
    <p:sldId id="431" r:id="rId65"/>
    <p:sldId id="365" r:id="rId66"/>
    <p:sldId id="368" r:id="rId67"/>
    <p:sldId id="364" r:id="rId68"/>
    <p:sldId id="420" r:id="rId69"/>
    <p:sldId id="362" r:id="rId70"/>
    <p:sldId id="385" r:id="rId71"/>
    <p:sldId id="386" r:id="rId72"/>
    <p:sldId id="388" r:id="rId73"/>
    <p:sldId id="429" r:id="rId74"/>
    <p:sldId id="378" r:id="rId75"/>
    <p:sldId id="424" r:id="rId76"/>
    <p:sldId id="425" r:id="rId77"/>
    <p:sldId id="426" r:id="rId78"/>
    <p:sldId id="389" r:id="rId79"/>
    <p:sldId id="381" r:id="rId80"/>
    <p:sldId id="380" r:id="rId81"/>
    <p:sldId id="391" r:id="rId82"/>
    <p:sldId id="421" r:id="rId83"/>
    <p:sldId id="432" r:id="rId84"/>
    <p:sldId id="422" r:id="rId85"/>
    <p:sldId id="423" r:id="rId86"/>
    <p:sldId id="372" r:id="rId87"/>
    <p:sldId id="373" r:id="rId88"/>
    <p:sldId id="427" r:id="rId89"/>
    <p:sldId id="428" r:id="rId90"/>
    <p:sldId id="376" r:id="rId91"/>
    <p:sldId id="393" r:id="rId92"/>
    <p:sldId id="395" r:id="rId93"/>
    <p:sldId id="371" r:id="rId94"/>
    <p:sldId id="359" r:id="rId95"/>
    <p:sldId id="430" r:id="rId9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11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0ADF44BD-BEB0-4FE8-A2E3-2E524B7A7B3F}" type="slidenum">
              <a:rPr lang="en-US" altLang="en-US" sz="1200" smtClean="0"/>
              <a:pPr/>
              <a:t>82</a:t>
            </a:fld>
            <a:endParaRPr lang="en-US" altLang="en-US" sz="1200"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979794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0ADF44BD-BEB0-4FE8-A2E3-2E524B7A7B3F}" type="slidenum">
              <a:rPr lang="en-US" altLang="en-US" sz="1200" smtClean="0"/>
              <a:pPr/>
              <a:t>83</a:t>
            </a:fld>
            <a:endParaRPr lang="en-US" altLang="en-US" sz="1200"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270489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BAB690FE-8427-4F8A-9CFD-67BE24AEEA99}" type="slidenum">
              <a:rPr lang="en-US" altLang="en-US" sz="1200" smtClean="0"/>
              <a:pPr/>
              <a:t>88</a:t>
            </a:fld>
            <a:endParaRPr lang="en-US" altLang="en-US" sz="1200"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03927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45A9E054-108B-432D-B61B-691921D639A7}" type="slidenum">
              <a:rPr lang="en-US" altLang="en-US" sz="1200" smtClean="0"/>
              <a:pPr/>
              <a:t>95</a:t>
            </a:fld>
            <a:endParaRPr lang="en-US" altLang="en-US" sz="12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82322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7</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14</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5CBD2-C1A3-499E-A951-4F65C6A29C3A}" type="slidenum">
              <a:rPr lang="en-US"/>
              <a:pPr/>
              <a:t>36</a:t>
            </a:fld>
            <a:endParaRPr lang="en-US"/>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pPr marL="0" marR="0" lvl="0" indent="0" algn="r" rtl="0">
                <a:spcBef>
                  <a:spcPts val="0"/>
                </a:spcBef>
                <a:spcAft>
                  <a:spcPts val="0"/>
                </a:spcAft>
                <a:buNone/>
              </a:pPr>
              <a:t>41</a:t>
            </a:fld>
            <a:endParaRPr lang="en-US"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6FB91-EF3F-4FA2-A559-8DE255A7BF05}" type="slidenum">
              <a:rPr lang="en-US"/>
              <a:pPr/>
              <a:t>47</a:t>
            </a:fld>
            <a:endParaRPr lang="en-US"/>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83E42F36-9D10-437E-BAE1-9092BCCB6119}" type="slidenum">
              <a:rPr lang="en-US" altLang="en-US" sz="1200" smtClean="0"/>
              <a:pPr/>
              <a:t>73</a:t>
            </a:fld>
            <a:endParaRPr lang="en-US" altLang="en-US" sz="1200"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852833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D2BDDF66-ABDD-4A9F-8A37-8B277094BBB2}" type="slidenum">
              <a:rPr lang="en-US" altLang="en-US" sz="1200" smtClean="0"/>
              <a:pPr/>
              <a:t>76</a:t>
            </a:fld>
            <a:endParaRPr lang="en-US" altLang="en-US" sz="1200"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1176730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pitchFamily="48" charset="-128"/>
              </a:defRPr>
            </a:lvl1pPr>
            <a:lvl2pPr marL="742950" indent="-285750">
              <a:defRPr sz="2400">
                <a:solidFill>
                  <a:schemeClr val="tx1"/>
                </a:solidFill>
                <a:latin typeface="Arial" charset="0"/>
                <a:ea typeface="ＭＳ Ｐゴシック" pitchFamily="48" charset="-128"/>
              </a:defRPr>
            </a:lvl2pPr>
            <a:lvl3pPr marL="1143000" indent="-228600">
              <a:defRPr sz="2400">
                <a:solidFill>
                  <a:schemeClr val="tx1"/>
                </a:solidFill>
                <a:latin typeface="Arial" charset="0"/>
                <a:ea typeface="ＭＳ Ｐゴシック" pitchFamily="48" charset="-128"/>
              </a:defRPr>
            </a:lvl3pPr>
            <a:lvl4pPr marL="1600200" indent="-228600">
              <a:defRPr sz="2400">
                <a:solidFill>
                  <a:schemeClr val="tx1"/>
                </a:solidFill>
                <a:latin typeface="Arial" charset="0"/>
                <a:ea typeface="ＭＳ Ｐゴシック" pitchFamily="48" charset="-128"/>
              </a:defRPr>
            </a:lvl4pPr>
            <a:lvl5pPr marL="2057400" indent="-228600">
              <a:defRPr sz="2400">
                <a:solidFill>
                  <a:schemeClr val="tx1"/>
                </a:solidFill>
                <a:latin typeface="Arial" charset="0"/>
                <a:ea typeface="ＭＳ Ｐゴシック" pitchFamily="48"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48"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48"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48"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48" charset="-128"/>
              </a:defRPr>
            </a:lvl9pPr>
          </a:lstStyle>
          <a:p>
            <a:fld id="{78D53D36-C443-48D3-AC0E-FFAA47A7E36E}" type="slidenum">
              <a:rPr lang="en-US" altLang="en-US" sz="1200" smtClean="0"/>
              <a:pPr/>
              <a:t>77</a:t>
            </a:fld>
            <a:endParaRPr lang="en-US" altLang="en-US" sz="1200"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417903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rot="10800000" flipH="1">
            <a:off x="0" y="-2"/>
            <a:ext cx="9144000" cy="4953001"/>
          </a:xfrm>
          <a:prstGeom prst="rect">
            <a:avLst/>
          </a:prstGeom>
          <a:solidFill>
            <a:srgbClr val="000F2E"/>
          </a:solidFill>
          <a:ln>
            <a:noFill/>
          </a:ln>
          <a:effectLst>
            <a:outerShdw blurRad="50800" dist="38100" dir="16200000"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685800" y="1371600"/>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lt1"/>
              </a:buClr>
              <a:buSzPts val="4400"/>
              <a:buFont typeface="Calibri"/>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371600" y="3127375"/>
            <a:ext cx="6400800" cy="1216025"/>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chemeClr val="lt1"/>
              </a:buClr>
              <a:buSzPts val="3200"/>
              <a:buNone/>
              <a:defRPr b="1">
                <a:solidFill>
                  <a:schemeClr val="lt1"/>
                </a:solidFill>
              </a:defRPr>
            </a:lvl1pPr>
            <a:lvl2pPr lvl="1" algn="ctr">
              <a:spcBef>
                <a:spcPts val="560"/>
              </a:spcBef>
              <a:spcAft>
                <a:spcPts val="0"/>
              </a:spcAft>
              <a:buClr>
                <a:srgbClr val="888A9C"/>
              </a:buClr>
              <a:buSzPts val="2800"/>
              <a:buNone/>
              <a:defRPr>
                <a:solidFill>
                  <a:srgbClr val="888A9C"/>
                </a:solidFill>
              </a:defRPr>
            </a:lvl2pPr>
            <a:lvl3pPr lvl="2" algn="ctr">
              <a:spcBef>
                <a:spcPts val="480"/>
              </a:spcBef>
              <a:spcAft>
                <a:spcPts val="0"/>
              </a:spcAft>
              <a:buClr>
                <a:srgbClr val="888A9C"/>
              </a:buClr>
              <a:buSzPts val="2400"/>
              <a:buNone/>
              <a:defRPr>
                <a:solidFill>
                  <a:srgbClr val="888A9C"/>
                </a:solidFill>
              </a:defRPr>
            </a:lvl3pPr>
            <a:lvl4pPr lvl="3" algn="ctr">
              <a:spcBef>
                <a:spcPts val="400"/>
              </a:spcBef>
              <a:spcAft>
                <a:spcPts val="0"/>
              </a:spcAft>
              <a:buClr>
                <a:srgbClr val="888A9C"/>
              </a:buClr>
              <a:buSzPts val="2000"/>
              <a:buNone/>
              <a:defRPr>
                <a:solidFill>
                  <a:srgbClr val="888A9C"/>
                </a:solidFill>
              </a:defRPr>
            </a:lvl4pPr>
            <a:lvl5pPr lvl="4" algn="ctr">
              <a:spcBef>
                <a:spcPts val="400"/>
              </a:spcBef>
              <a:spcAft>
                <a:spcPts val="0"/>
              </a:spcAft>
              <a:buClr>
                <a:srgbClr val="888A9C"/>
              </a:buClr>
              <a:buSzPts val="2000"/>
              <a:buNone/>
              <a:defRPr>
                <a:solidFill>
                  <a:srgbClr val="888A9C"/>
                </a:solidFill>
              </a:defRPr>
            </a:lvl5pPr>
            <a:lvl6pPr lvl="5" algn="ctr">
              <a:spcBef>
                <a:spcPts val="400"/>
              </a:spcBef>
              <a:spcAft>
                <a:spcPts val="0"/>
              </a:spcAft>
              <a:buClr>
                <a:srgbClr val="888A9C"/>
              </a:buClr>
              <a:buSzPts val="2000"/>
              <a:buNone/>
              <a:defRPr>
                <a:solidFill>
                  <a:srgbClr val="888A9C"/>
                </a:solidFill>
              </a:defRPr>
            </a:lvl6pPr>
            <a:lvl7pPr lvl="6" algn="ctr">
              <a:spcBef>
                <a:spcPts val="400"/>
              </a:spcBef>
              <a:spcAft>
                <a:spcPts val="0"/>
              </a:spcAft>
              <a:buClr>
                <a:srgbClr val="888A9C"/>
              </a:buClr>
              <a:buSzPts val="2000"/>
              <a:buNone/>
              <a:defRPr>
                <a:solidFill>
                  <a:srgbClr val="888A9C"/>
                </a:solidFill>
              </a:defRPr>
            </a:lvl7pPr>
            <a:lvl8pPr lvl="7" algn="ctr">
              <a:spcBef>
                <a:spcPts val="400"/>
              </a:spcBef>
              <a:spcAft>
                <a:spcPts val="0"/>
              </a:spcAft>
              <a:buClr>
                <a:srgbClr val="888A9C"/>
              </a:buClr>
              <a:buSzPts val="2000"/>
              <a:buNone/>
              <a:defRPr>
                <a:solidFill>
                  <a:srgbClr val="888A9C"/>
                </a:solidFill>
              </a:defRPr>
            </a:lvl8pPr>
            <a:lvl9pPr lvl="8" algn="ctr">
              <a:spcBef>
                <a:spcPts val="400"/>
              </a:spcBef>
              <a:spcAft>
                <a:spcPts val="0"/>
              </a:spcAft>
              <a:buClr>
                <a:srgbClr val="888A9C"/>
              </a:buClr>
              <a:buSzPts val="2000"/>
              <a:buNone/>
              <a:defRPr>
                <a:solidFill>
                  <a:srgbClr val="888A9C"/>
                </a:solidFill>
              </a:defRPr>
            </a:lvl9pPr>
          </a:lstStyle>
          <a:p>
            <a:endParaRPr/>
          </a:p>
        </p:txBody>
      </p:sp>
      <p:sp>
        <p:nvSpPr>
          <p:cNvPr id="19" name="Google Shape;1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pic>
        <p:nvPicPr>
          <p:cNvPr id="22" name="Google Shape;22;p2"/>
          <p:cNvPicPr preferRelativeResize="0"/>
          <p:nvPr/>
        </p:nvPicPr>
        <p:blipFill rotWithShape="1">
          <a:blip r:embed="rId2">
            <a:alphaModFix/>
          </a:blip>
          <a:srcRect/>
          <a:stretch/>
        </p:blipFill>
        <p:spPr>
          <a:xfrm>
            <a:off x="3330414" y="5281369"/>
            <a:ext cx="2843999" cy="1104862"/>
          </a:xfrm>
          <a:prstGeom prst="rect">
            <a:avLst/>
          </a:prstGeom>
          <a:noFill/>
          <a:ln>
            <a:noFill/>
          </a:ln>
        </p:spPr>
      </p:pic>
      <p:sp>
        <p:nvSpPr>
          <p:cNvPr id="23" name="Google Shape;23;p2"/>
          <p:cNvSpPr/>
          <p:nvPr/>
        </p:nvSpPr>
        <p:spPr>
          <a:xfrm>
            <a:off x="0" y="6629400"/>
            <a:ext cx="9144000" cy="228600"/>
          </a:xfrm>
          <a:prstGeom prst="rect">
            <a:avLst/>
          </a:prstGeom>
          <a:solidFill>
            <a:srgbClr val="000F2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212530"/>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925672"/>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916936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p:nvPr/>
        </p:nvSpPr>
        <p:spPr>
          <a:xfrm>
            <a:off x="0" y="6629400"/>
            <a:ext cx="9144000" cy="228600"/>
          </a:xfrm>
          <a:prstGeom prst="rect">
            <a:avLst/>
          </a:prstGeom>
          <a:solidFill>
            <a:srgbClr val="000F2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3"/>
          <p:cNvSpPr/>
          <p:nvPr/>
        </p:nvSpPr>
        <p:spPr>
          <a:xfrm rot="10800000" flipH="1">
            <a:off x="-2458" y="1143000"/>
            <a:ext cx="9144000" cy="228600"/>
          </a:xfrm>
          <a:prstGeom prst="rect">
            <a:avLst/>
          </a:prstGeom>
          <a:solidFill>
            <a:srgbClr val="000F2E"/>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3"/>
          <p:cNvSpPr txBox="1">
            <a:spLocks noGrp="1"/>
          </p:cNvSpPr>
          <p:nvPr>
            <p:ph type="title"/>
          </p:nvPr>
        </p:nvSpPr>
        <p:spPr>
          <a:xfrm>
            <a:off x="457200" y="152400"/>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b="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57200" y="1524000"/>
            <a:ext cx="8229600" cy="4942175"/>
          </a:xfrm>
          <a:prstGeom prst="rect">
            <a:avLst/>
          </a:prstGeom>
          <a:noFill/>
          <a:ln>
            <a:noFill/>
          </a:ln>
        </p:spPr>
        <p:txBody>
          <a:bodyPr spcFirstLastPara="1" wrap="square" lIns="91425" tIns="45700" rIns="91425" bIns="45700" anchor="t" anchorCtr="0">
            <a:noAutofit/>
          </a:bodyPr>
          <a:lstStyle>
            <a:lvl1pPr marL="457200" lvl="0" indent="-342900" algn="l">
              <a:spcBef>
                <a:spcPts val="600"/>
              </a:spcBef>
              <a:spcAft>
                <a:spcPts val="0"/>
              </a:spcAft>
              <a:buClr>
                <a:schemeClr val="dk1"/>
              </a:buClr>
              <a:buSzPts val="1800"/>
              <a:buFont typeface="Calibri"/>
              <a:buChar char="•"/>
              <a:defRPr sz="3000"/>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 name="Google Shape;29;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30" name="Google Shape;30;p3"/>
          <p:cNvPicPr preferRelativeResize="0"/>
          <p:nvPr/>
        </p:nvPicPr>
        <p:blipFill rotWithShape="1">
          <a:blip r:embed="rId2">
            <a:alphaModFix/>
          </a:blip>
          <a:srcRect/>
          <a:stretch/>
        </p:blipFill>
        <p:spPr>
          <a:xfrm>
            <a:off x="4304167" y="6400800"/>
            <a:ext cx="365760" cy="405070"/>
          </a:xfrm>
          <a:prstGeom prst="rect">
            <a:avLst/>
          </a:prstGeom>
          <a:noFill/>
          <a:ln>
            <a:noFill/>
          </a:ln>
        </p:spPr>
      </p:pic>
      <p:pic>
        <p:nvPicPr>
          <p:cNvPr id="31" name="Google Shape;31;p3"/>
          <p:cNvPicPr preferRelativeResize="0"/>
          <p:nvPr/>
        </p:nvPicPr>
        <p:blipFill rotWithShape="1">
          <a:blip r:embed="rId3">
            <a:alphaModFix/>
          </a:blip>
          <a:srcRect/>
          <a:stretch/>
        </p:blipFill>
        <p:spPr>
          <a:xfrm>
            <a:off x="4364295" y="6466175"/>
            <a:ext cx="245505" cy="274320"/>
          </a:xfrm>
          <a:prstGeom prst="rect">
            <a:avLst/>
          </a:prstGeom>
          <a:noFill/>
          <a:ln>
            <a:noFill/>
          </a:ln>
        </p:spPr>
      </p:pic>
      <p:sp>
        <p:nvSpPr>
          <p:cNvPr id="32" name="Google Shape;32;p3"/>
          <p:cNvSpPr txBox="1">
            <a:spLocks noGrp="1"/>
          </p:cNvSpPr>
          <p:nvPr>
            <p:ph type="sldNum" idx="12"/>
          </p:nvPr>
        </p:nvSpPr>
        <p:spPr>
          <a:xfrm>
            <a:off x="4296547" y="6400800"/>
            <a:ext cx="3810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100" b="1" i="0" u="none" strike="noStrike" cap="none">
                <a:solidFill>
                  <a:srgbClr val="000F2E"/>
                </a:solidFill>
                <a:latin typeface="Calibri"/>
                <a:ea typeface="Calibri"/>
                <a:cs typeface="Calibri"/>
                <a:sym typeface="Calibri"/>
              </a:defRPr>
            </a:lvl1pPr>
            <a:lvl2pPr marL="0" lvl="1" indent="0" algn="ctr">
              <a:spcBef>
                <a:spcPts val="0"/>
              </a:spcBef>
              <a:buNone/>
              <a:defRPr sz="1100" b="1" i="0" u="none" strike="noStrike" cap="none">
                <a:solidFill>
                  <a:srgbClr val="000F2E"/>
                </a:solidFill>
                <a:latin typeface="Calibri"/>
                <a:ea typeface="Calibri"/>
                <a:cs typeface="Calibri"/>
                <a:sym typeface="Calibri"/>
              </a:defRPr>
            </a:lvl2pPr>
            <a:lvl3pPr marL="0" lvl="2" indent="0" algn="ctr">
              <a:spcBef>
                <a:spcPts val="0"/>
              </a:spcBef>
              <a:buNone/>
              <a:defRPr sz="1100" b="1" i="0" u="none" strike="noStrike" cap="none">
                <a:solidFill>
                  <a:srgbClr val="000F2E"/>
                </a:solidFill>
                <a:latin typeface="Calibri"/>
                <a:ea typeface="Calibri"/>
                <a:cs typeface="Calibri"/>
                <a:sym typeface="Calibri"/>
              </a:defRPr>
            </a:lvl3pPr>
            <a:lvl4pPr marL="0" lvl="3" indent="0" algn="ctr">
              <a:spcBef>
                <a:spcPts val="0"/>
              </a:spcBef>
              <a:buNone/>
              <a:defRPr sz="1100" b="1" i="0" u="none" strike="noStrike" cap="none">
                <a:solidFill>
                  <a:srgbClr val="000F2E"/>
                </a:solidFill>
                <a:latin typeface="Calibri"/>
                <a:ea typeface="Calibri"/>
                <a:cs typeface="Calibri"/>
                <a:sym typeface="Calibri"/>
              </a:defRPr>
            </a:lvl4pPr>
            <a:lvl5pPr marL="0" lvl="4" indent="0" algn="ctr">
              <a:spcBef>
                <a:spcPts val="0"/>
              </a:spcBef>
              <a:buNone/>
              <a:defRPr sz="1100" b="1" i="0" u="none" strike="noStrike" cap="none">
                <a:solidFill>
                  <a:srgbClr val="000F2E"/>
                </a:solidFill>
                <a:latin typeface="Calibri"/>
                <a:ea typeface="Calibri"/>
                <a:cs typeface="Calibri"/>
                <a:sym typeface="Calibri"/>
              </a:defRPr>
            </a:lvl5pPr>
            <a:lvl6pPr marL="0" lvl="5" indent="0" algn="ctr">
              <a:spcBef>
                <a:spcPts val="0"/>
              </a:spcBef>
              <a:buNone/>
              <a:defRPr sz="1100" b="1" i="0" u="none" strike="noStrike" cap="none">
                <a:solidFill>
                  <a:srgbClr val="000F2E"/>
                </a:solidFill>
                <a:latin typeface="Calibri"/>
                <a:ea typeface="Calibri"/>
                <a:cs typeface="Calibri"/>
                <a:sym typeface="Calibri"/>
              </a:defRPr>
            </a:lvl6pPr>
            <a:lvl7pPr marL="0" lvl="6" indent="0" algn="ctr">
              <a:spcBef>
                <a:spcPts val="0"/>
              </a:spcBef>
              <a:buNone/>
              <a:defRPr sz="1100" b="1" i="0" u="none" strike="noStrike" cap="none">
                <a:solidFill>
                  <a:srgbClr val="000F2E"/>
                </a:solidFill>
                <a:latin typeface="Calibri"/>
                <a:ea typeface="Calibri"/>
                <a:cs typeface="Calibri"/>
                <a:sym typeface="Calibri"/>
              </a:defRPr>
            </a:lvl7pPr>
            <a:lvl8pPr marL="0" lvl="7" indent="0" algn="ctr">
              <a:spcBef>
                <a:spcPts val="0"/>
              </a:spcBef>
              <a:buNone/>
              <a:defRPr sz="1100" b="1" i="0" u="none" strike="noStrike" cap="none">
                <a:solidFill>
                  <a:srgbClr val="000F2E"/>
                </a:solidFill>
                <a:latin typeface="Calibri"/>
                <a:ea typeface="Calibri"/>
                <a:cs typeface="Calibri"/>
                <a:sym typeface="Calibri"/>
              </a:defRPr>
            </a:lvl8pPr>
            <a:lvl9pPr marL="0" lvl="8" indent="0" algn="ctr">
              <a:spcBef>
                <a:spcPts val="0"/>
              </a:spcBef>
              <a:buNone/>
              <a:defRPr sz="1100" b="1" i="0" u="none" strike="noStrike" cap="none">
                <a:solidFill>
                  <a:srgbClr val="000F2E"/>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A9C"/>
              </a:buClr>
              <a:buSzPts val="2000"/>
              <a:buNone/>
              <a:defRPr sz="2000">
                <a:solidFill>
                  <a:srgbClr val="888A9C"/>
                </a:solidFill>
              </a:defRPr>
            </a:lvl1pPr>
            <a:lvl2pPr marL="914400" lvl="1" indent="-228600" algn="l">
              <a:spcBef>
                <a:spcPts val="360"/>
              </a:spcBef>
              <a:spcAft>
                <a:spcPts val="0"/>
              </a:spcAft>
              <a:buClr>
                <a:srgbClr val="888A9C"/>
              </a:buClr>
              <a:buSzPts val="1800"/>
              <a:buNone/>
              <a:defRPr sz="1800">
                <a:solidFill>
                  <a:srgbClr val="888A9C"/>
                </a:solidFill>
              </a:defRPr>
            </a:lvl2pPr>
            <a:lvl3pPr marL="1371600" lvl="2" indent="-228600" algn="l">
              <a:spcBef>
                <a:spcPts val="320"/>
              </a:spcBef>
              <a:spcAft>
                <a:spcPts val="0"/>
              </a:spcAft>
              <a:buClr>
                <a:srgbClr val="888A9C"/>
              </a:buClr>
              <a:buSzPts val="1600"/>
              <a:buNone/>
              <a:defRPr sz="1600">
                <a:solidFill>
                  <a:srgbClr val="888A9C"/>
                </a:solidFill>
              </a:defRPr>
            </a:lvl3pPr>
            <a:lvl4pPr marL="1828800" lvl="3" indent="-228600" algn="l">
              <a:spcBef>
                <a:spcPts val="280"/>
              </a:spcBef>
              <a:spcAft>
                <a:spcPts val="0"/>
              </a:spcAft>
              <a:buClr>
                <a:srgbClr val="888A9C"/>
              </a:buClr>
              <a:buSzPts val="1400"/>
              <a:buNone/>
              <a:defRPr sz="1400">
                <a:solidFill>
                  <a:srgbClr val="888A9C"/>
                </a:solidFill>
              </a:defRPr>
            </a:lvl4pPr>
            <a:lvl5pPr marL="2286000" lvl="4" indent="-228600" algn="l">
              <a:spcBef>
                <a:spcPts val="280"/>
              </a:spcBef>
              <a:spcAft>
                <a:spcPts val="0"/>
              </a:spcAft>
              <a:buClr>
                <a:srgbClr val="888A9C"/>
              </a:buClr>
              <a:buSzPts val="1400"/>
              <a:buNone/>
              <a:defRPr sz="1400">
                <a:solidFill>
                  <a:srgbClr val="888A9C"/>
                </a:solidFill>
              </a:defRPr>
            </a:lvl5pPr>
            <a:lvl6pPr marL="2743200" lvl="5" indent="-228600" algn="l">
              <a:spcBef>
                <a:spcPts val="280"/>
              </a:spcBef>
              <a:spcAft>
                <a:spcPts val="0"/>
              </a:spcAft>
              <a:buClr>
                <a:srgbClr val="888A9C"/>
              </a:buClr>
              <a:buSzPts val="1400"/>
              <a:buNone/>
              <a:defRPr sz="1400">
                <a:solidFill>
                  <a:srgbClr val="888A9C"/>
                </a:solidFill>
              </a:defRPr>
            </a:lvl6pPr>
            <a:lvl7pPr marL="3200400" lvl="6" indent="-228600" algn="l">
              <a:spcBef>
                <a:spcPts val="280"/>
              </a:spcBef>
              <a:spcAft>
                <a:spcPts val="0"/>
              </a:spcAft>
              <a:buClr>
                <a:srgbClr val="888A9C"/>
              </a:buClr>
              <a:buSzPts val="1400"/>
              <a:buNone/>
              <a:defRPr sz="1400">
                <a:solidFill>
                  <a:srgbClr val="888A9C"/>
                </a:solidFill>
              </a:defRPr>
            </a:lvl7pPr>
            <a:lvl8pPr marL="3657600" lvl="7" indent="-228600" algn="l">
              <a:spcBef>
                <a:spcPts val="280"/>
              </a:spcBef>
              <a:spcAft>
                <a:spcPts val="0"/>
              </a:spcAft>
              <a:buClr>
                <a:srgbClr val="888A9C"/>
              </a:buClr>
              <a:buSzPts val="1400"/>
              <a:buNone/>
              <a:defRPr sz="1400">
                <a:solidFill>
                  <a:srgbClr val="888A9C"/>
                </a:solidFill>
              </a:defRPr>
            </a:lvl8pPr>
            <a:lvl9pPr marL="4114800" lvl="8" indent="-228600" algn="l">
              <a:spcBef>
                <a:spcPts val="280"/>
              </a:spcBef>
              <a:spcAft>
                <a:spcPts val="0"/>
              </a:spcAft>
              <a:buClr>
                <a:srgbClr val="888A9C"/>
              </a:buClr>
              <a:buSzPts val="1400"/>
              <a:buNone/>
              <a:defRPr sz="1400">
                <a:solidFill>
                  <a:srgbClr val="888A9C"/>
                </a:solidFill>
              </a:defRPr>
            </a:lvl9pPr>
          </a:lstStyle>
          <a:p>
            <a:endParaRPr/>
          </a:p>
        </p:txBody>
      </p:sp>
      <p:sp>
        <p:nvSpPr>
          <p:cNvPr id="36" name="Google Shape;36;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2" name="Google Shape;42;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3" name="Google Shape;43;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7" name="Google Shape;6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8" name="Google Shape;6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4" name="Google Shape;7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5" name="Google Shape;7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A9C"/>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A9C"/>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A9C"/>
                </a:solidFill>
                <a:latin typeface="Calibri"/>
                <a:ea typeface="Calibri"/>
                <a:cs typeface="Calibri"/>
                <a:sym typeface="Calibri"/>
              </a:defRPr>
            </a:lvl1pPr>
            <a:lvl2pPr marL="0" marR="0" lvl="1" indent="0" algn="r" rtl="0">
              <a:spcBef>
                <a:spcPts val="0"/>
              </a:spcBef>
              <a:buNone/>
              <a:defRPr sz="1200" b="0" i="0" u="none" strike="noStrike" cap="none">
                <a:solidFill>
                  <a:srgbClr val="888A9C"/>
                </a:solidFill>
                <a:latin typeface="Calibri"/>
                <a:ea typeface="Calibri"/>
                <a:cs typeface="Calibri"/>
                <a:sym typeface="Calibri"/>
              </a:defRPr>
            </a:lvl2pPr>
            <a:lvl3pPr marL="0" marR="0" lvl="2" indent="0" algn="r" rtl="0">
              <a:spcBef>
                <a:spcPts val="0"/>
              </a:spcBef>
              <a:buNone/>
              <a:defRPr sz="1200" b="0" i="0" u="none" strike="noStrike" cap="none">
                <a:solidFill>
                  <a:srgbClr val="888A9C"/>
                </a:solidFill>
                <a:latin typeface="Calibri"/>
                <a:ea typeface="Calibri"/>
                <a:cs typeface="Calibri"/>
                <a:sym typeface="Calibri"/>
              </a:defRPr>
            </a:lvl3pPr>
            <a:lvl4pPr marL="0" marR="0" lvl="3" indent="0" algn="r" rtl="0">
              <a:spcBef>
                <a:spcPts val="0"/>
              </a:spcBef>
              <a:buNone/>
              <a:defRPr sz="1200" b="0" i="0" u="none" strike="noStrike" cap="none">
                <a:solidFill>
                  <a:srgbClr val="888A9C"/>
                </a:solidFill>
                <a:latin typeface="Calibri"/>
                <a:ea typeface="Calibri"/>
                <a:cs typeface="Calibri"/>
                <a:sym typeface="Calibri"/>
              </a:defRPr>
            </a:lvl4pPr>
            <a:lvl5pPr marL="0" marR="0" lvl="4" indent="0" algn="r" rtl="0">
              <a:spcBef>
                <a:spcPts val="0"/>
              </a:spcBef>
              <a:buNone/>
              <a:defRPr sz="1200" b="0" i="0" u="none" strike="noStrike" cap="none">
                <a:solidFill>
                  <a:srgbClr val="888A9C"/>
                </a:solidFill>
                <a:latin typeface="Calibri"/>
                <a:ea typeface="Calibri"/>
                <a:cs typeface="Calibri"/>
                <a:sym typeface="Calibri"/>
              </a:defRPr>
            </a:lvl5pPr>
            <a:lvl6pPr marL="0" marR="0" lvl="5" indent="0" algn="r" rtl="0">
              <a:spcBef>
                <a:spcPts val="0"/>
              </a:spcBef>
              <a:buNone/>
              <a:defRPr sz="1200" b="0" i="0" u="none" strike="noStrike" cap="none">
                <a:solidFill>
                  <a:srgbClr val="888A9C"/>
                </a:solidFill>
                <a:latin typeface="Calibri"/>
                <a:ea typeface="Calibri"/>
                <a:cs typeface="Calibri"/>
                <a:sym typeface="Calibri"/>
              </a:defRPr>
            </a:lvl6pPr>
            <a:lvl7pPr marL="0" marR="0" lvl="6" indent="0" algn="r" rtl="0">
              <a:spcBef>
                <a:spcPts val="0"/>
              </a:spcBef>
              <a:buNone/>
              <a:defRPr sz="1200" b="0" i="0" u="none" strike="noStrike" cap="none">
                <a:solidFill>
                  <a:srgbClr val="888A9C"/>
                </a:solidFill>
                <a:latin typeface="Calibri"/>
                <a:ea typeface="Calibri"/>
                <a:cs typeface="Calibri"/>
                <a:sym typeface="Calibri"/>
              </a:defRPr>
            </a:lvl7pPr>
            <a:lvl8pPr marL="0" marR="0" lvl="7" indent="0" algn="r" rtl="0">
              <a:spcBef>
                <a:spcPts val="0"/>
              </a:spcBef>
              <a:buNone/>
              <a:defRPr sz="1200" b="0" i="0" u="none" strike="noStrike" cap="none">
                <a:solidFill>
                  <a:srgbClr val="888A9C"/>
                </a:solidFill>
                <a:latin typeface="Calibri"/>
                <a:ea typeface="Calibri"/>
                <a:cs typeface="Calibri"/>
                <a:sym typeface="Calibri"/>
              </a:defRPr>
            </a:lvl8pPr>
            <a:lvl9pPr marL="0" marR="0" lvl="8" indent="0" algn="r" rtl="0">
              <a:spcBef>
                <a:spcPts val="0"/>
              </a:spcBef>
              <a:buNone/>
              <a:defRPr sz="1200" b="0" i="0" u="none" strike="noStrike" cap="none">
                <a:solidFill>
                  <a:srgbClr val="888A9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images.google.com/imgres?imgurl=http://www.accd.edu/sac/chemistr/bratch/1305/states/C.gif&amp;imgrefurl=http://www.accd.edu/sac/chemistr/bratch/1305/states/GasLaws.htm&amp;h=339&amp;w=510&amp;sz=4&amp;tbnid=R2tWCwQ4JzEJ:&amp;tbnh=85&amp;tbnw=127&amp;start=15&amp;prev=/images?q=G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slideLayout" Target="../slideLayouts/slideLayout6.xml"/><Relationship Id="rId7" Type="http://schemas.openxmlformats.org/officeDocument/2006/relationships/oleObject" Target="../embeddings/oleObject2.bin"/><Relationship Id="rId2" Type="http://schemas.openxmlformats.org/officeDocument/2006/relationships/tags" Target="../tags/tag1.xml"/><Relationship Id="rId1" Type="http://schemas.openxmlformats.org/officeDocument/2006/relationships/vmlDrawing" Target="../drawings/vmlDrawing2.vml"/><Relationship Id="rId6" Type="http://schemas.openxmlformats.org/officeDocument/2006/relationships/audio" Target="../media/audio2.wav"/><Relationship Id="rId5" Type="http://schemas.openxmlformats.org/officeDocument/2006/relationships/audio" Target="../media/audio1.wav"/><Relationship Id="rId4"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audio" Target="../media/audio4.wav"/><Relationship Id="rId2" Type="http://schemas.openxmlformats.org/officeDocument/2006/relationships/audio" Target="../media/audio3.wav"/><Relationship Id="rId1" Type="http://schemas.openxmlformats.org/officeDocument/2006/relationships/slideLayout" Target="../slideLayouts/slideLayout6.xml"/><Relationship Id="rId5" Type="http://schemas.openxmlformats.org/officeDocument/2006/relationships/image" Target="../media/image29.jpeg"/><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4.wav"/><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audio" Target="../media/audio5.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8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8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3.wav"/><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0" y="400716"/>
            <a:ext cx="9144000" cy="387927"/>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4400"/>
              <a:buFont typeface="Calibri"/>
              <a:buNone/>
            </a:pPr>
            <a:r>
              <a:rPr lang="en-US" sz="4000" dirty="0" smtClean="0">
                <a:latin typeface="Times New Roman" panose="02020603050405020304" pitchFamily="18" charset="0"/>
                <a:cs typeface="Times New Roman" panose="02020603050405020304" pitchFamily="18" charset="0"/>
              </a:rPr>
              <a:t>States of </a:t>
            </a:r>
            <a:r>
              <a:rPr lang="en-US" sz="4000" dirty="0" smtClean="0">
                <a:latin typeface="Times New Roman" panose="02020603050405020304" pitchFamily="18" charset="0"/>
                <a:cs typeface="Times New Roman" panose="02020603050405020304" pitchFamily="18" charset="0"/>
              </a:rPr>
              <a:t>Matter and </a:t>
            </a:r>
            <a:r>
              <a:rPr lang="en-US" sz="4000" dirty="0" smtClean="0">
                <a:latin typeface="Times New Roman" panose="02020603050405020304" pitchFamily="18" charset="0"/>
                <a:cs typeface="Times New Roman" panose="02020603050405020304" pitchFamily="18" charset="0"/>
              </a:rPr>
              <a:t>Intermolecular </a:t>
            </a:r>
            <a:r>
              <a:rPr lang="en-US" sz="4000" dirty="0" smtClean="0">
                <a:latin typeface="Times New Roman" panose="02020603050405020304" pitchFamily="18" charset="0"/>
                <a:cs typeface="Times New Roman" panose="02020603050405020304" pitchFamily="18" charset="0"/>
              </a:rPr>
              <a:t>Forces</a:t>
            </a:r>
            <a:endParaRPr sz="4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7636"/>
            <a:ext cx="9144000" cy="3713019"/>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p:txBody>
          <a:bodyPr/>
          <a:lstStyle/>
          <a:p>
            <a:pPr>
              <a:buNone/>
            </a:pPr>
            <a:r>
              <a:rPr lang="en-US" dirty="0" smtClean="0"/>
              <a:t>	The U.S. National Hurricane Center reported that the pressure of Hurricane Katrina (2005) fell as low as 902 mbar. What is that pressure in atmospheres?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a:t>
            </a:r>
            <a:endParaRPr lang="en-US" dirty="0"/>
          </a:p>
        </p:txBody>
      </p:sp>
      <p:sp>
        <p:nvSpPr>
          <p:cNvPr id="3" name="Text Placeholder 2"/>
          <p:cNvSpPr>
            <a:spLocks noGrp="1"/>
          </p:cNvSpPr>
          <p:nvPr>
            <p:ph type="body" idx="1"/>
          </p:nvPr>
        </p:nvSpPr>
        <p:spPr>
          <a:xfrm>
            <a:off x="-1" y="1524000"/>
            <a:ext cx="8918917" cy="4942175"/>
          </a:xfrm>
        </p:spPr>
        <p:txBody>
          <a:bodyPr/>
          <a:lstStyle/>
          <a:p>
            <a:pPr>
              <a:buFont typeface="Wingdings" pitchFamily="2" charset="2"/>
              <a:buChar char="v"/>
            </a:pPr>
            <a:r>
              <a:rPr lang="en-US" dirty="0" smtClean="0"/>
              <a:t>Volume is the three-dimensional space inside the container holding the gas. </a:t>
            </a:r>
          </a:p>
          <a:p>
            <a:pPr lvl="1">
              <a:buFont typeface="Wingdings" pitchFamily="2" charset="2"/>
              <a:buChar char="v"/>
            </a:pPr>
            <a:r>
              <a:rPr lang="en-US" dirty="0" smtClean="0"/>
              <a:t>The SI unit of volume is the cubic meter, m</a:t>
            </a:r>
            <a:r>
              <a:rPr lang="en-US" baseline="30000" dirty="0" smtClean="0"/>
              <a:t>3</a:t>
            </a:r>
            <a:r>
              <a:rPr lang="en-US" dirty="0" smtClean="0"/>
              <a:t>. </a:t>
            </a:r>
          </a:p>
          <a:p>
            <a:pPr lvl="1">
              <a:buFont typeface="Wingdings" pitchFamily="2" charset="2"/>
              <a:buChar char="v"/>
            </a:pPr>
            <a:endParaRPr lang="en-US" dirty="0" smtClean="0"/>
          </a:p>
          <a:p>
            <a:pPr lvl="1">
              <a:buFont typeface="Wingdings" pitchFamily="2" charset="2"/>
              <a:buChar char="v"/>
            </a:pPr>
            <a:r>
              <a:rPr lang="en-US" dirty="0" smtClean="0"/>
              <a:t>A</a:t>
            </a:r>
            <a:r>
              <a:rPr lang="en-US" sz="2800" dirty="0" smtClean="0"/>
              <a:t> more common and convenient unit is the liter, L</a:t>
            </a:r>
            <a:r>
              <a:rPr lang="en-US" dirty="0" smtClean="0"/>
              <a:t>.</a:t>
            </a:r>
          </a:p>
          <a:p>
            <a:pPr lvl="1">
              <a:buFont typeface="Wingdings" pitchFamily="2" charset="2"/>
              <a:buChar char="v"/>
            </a:pPr>
            <a:r>
              <a:rPr lang="en-US" dirty="0" smtClean="0"/>
              <a:t>1 liter = 1000 milliliters</a:t>
            </a:r>
          </a:p>
          <a:p>
            <a:pPr lvl="1">
              <a:buFont typeface="Wingdings" pitchFamily="2" charset="2"/>
              <a:buChar char="v"/>
            </a:pPr>
            <a:r>
              <a:rPr lang="en-US" dirty="0" smtClean="0"/>
              <a:t>1 cm</a:t>
            </a:r>
            <a:r>
              <a:rPr lang="en-US" baseline="30000" dirty="0" smtClean="0"/>
              <a:t>3</a:t>
            </a:r>
            <a:r>
              <a:rPr lang="en-US" dirty="0" smtClean="0"/>
              <a:t> - 1 </a:t>
            </a:r>
            <a:r>
              <a:rPr lang="en-US" dirty="0" err="1" smtClean="0"/>
              <a:t>mL</a:t>
            </a:r>
            <a:endParaRPr lang="en-US" dirty="0" smtClean="0"/>
          </a:p>
          <a:p>
            <a:pPr lvl="1">
              <a:buFont typeface="Wingdings" pitchFamily="2" charset="2"/>
              <a:buChar char="v"/>
            </a:pPr>
            <a:r>
              <a:rPr lang="en-US" dirty="0" smtClean="0"/>
              <a:t>1000 cm</a:t>
            </a:r>
            <a:r>
              <a:rPr lang="en-US" baseline="30000" dirty="0" smtClean="0"/>
              <a:t>3</a:t>
            </a:r>
            <a:r>
              <a:rPr lang="en-US" dirty="0" smtClean="0"/>
              <a:t> = 1 L = 1 dm</a:t>
            </a:r>
            <a:r>
              <a:rPr lang="en-US" baseline="30000" dirty="0" smtClean="0"/>
              <a:t>3</a:t>
            </a:r>
            <a:endParaRPr lang="en-US" dirty="0" smtClean="0"/>
          </a:p>
          <a:p>
            <a:pPr lvl="1">
              <a:buFont typeface="Wingdings" pitchFamily="2" charset="2"/>
              <a:buChar char="v"/>
            </a:pPr>
            <a:endParaRPr lang="en-US" baseline="30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Amount (moles)</a:t>
            </a:r>
            <a:endParaRPr lang="en-US" dirty="0"/>
          </a:p>
        </p:txBody>
      </p:sp>
      <p:sp>
        <p:nvSpPr>
          <p:cNvPr id="3" name="Text Placeholder 2"/>
          <p:cNvSpPr>
            <a:spLocks noGrp="1"/>
          </p:cNvSpPr>
          <p:nvPr>
            <p:ph type="body" idx="1"/>
          </p:nvPr>
        </p:nvSpPr>
        <p:spPr>
          <a:xfrm>
            <a:off x="457200" y="1524001"/>
            <a:ext cx="8433582" cy="4412566"/>
          </a:xfrm>
        </p:spPr>
        <p:txBody>
          <a:bodyPr/>
          <a:lstStyle/>
          <a:p>
            <a:pPr>
              <a:buFont typeface="Wingdings" pitchFamily="2" charset="2"/>
              <a:buChar char="v"/>
            </a:pPr>
            <a:r>
              <a:rPr lang="en-US" dirty="0" smtClean="0"/>
              <a:t>One mole of a substance contains approximately 6.022 x 10</a:t>
            </a:r>
            <a:r>
              <a:rPr lang="en-US" baseline="30000" dirty="0" smtClean="0"/>
              <a:t>23</a:t>
            </a:r>
            <a:r>
              <a:rPr lang="en-US" dirty="0" smtClean="0"/>
              <a:t> particles of the substance. The particles may be atoms, molecules, ions or electrons. i.e.</a:t>
            </a:r>
          </a:p>
          <a:p>
            <a:pPr>
              <a:buNone/>
            </a:pPr>
            <a:r>
              <a:rPr lang="en-US" sz="2800" b="1" dirty="0" smtClean="0"/>
              <a:t>One mole = 6.022 x 10</a:t>
            </a:r>
            <a:r>
              <a:rPr lang="en-US" sz="2800" b="1" baseline="30000" dirty="0" smtClean="0"/>
              <a:t>23</a:t>
            </a:r>
            <a:r>
              <a:rPr lang="en-US" sz="2800" b="1" dirty="0" smtClean="0"/>
              <a:t> particles </a:t>
            </a:r>
          </a:p>
          <a:p>
            <a:pPr>
              <a:buNone/>
            </a:pPr>
            <a:r>
              <a:rPr lang="en-US" sz="2800" b="1" dirty="0" smtClean="0"/>
              <a:t>1 mole of C atoms = 6.022 x 10</a:t>
            </a:r>
            <a:r>
              <a:rPr lang="en-US" sz="2800" b="1" baseline="30000" dirty="0" smtClean="0"/>
              <a:t>23</a:t>
            </a:r>
            <a:r>
              <a:rPr lang="en-US" sz="2800" b="1" dirty="0" smtClean="0"/>
              <a:t> C atoms</a:t>
            </a:r>
          </a:p>
          <a:p>
            <a:pPr>
              <a:buNone/>
            </a:pPr>
            <a:r>
              <a:rPr lang="en-US" sz="2800" b="1" dirty="0" smtClean="0"/>
              <a:t>2 moles of Na</a:t>
            </a:r>
            <a:r>
              <a:rPr lang="en-US" sz="2800" b="1" baseline="30000" dirty="0" smtClean="0"/>
              <a:t>+</a:t>
            </a:r>
            <a:r>
              <a:rPr lang="en-US" sz="2800" b="1" dirty="0" smtClean="0"/>
              <a:t> ion = 2 x 6.022 x 10</a:t>
            </a:r>
            <a:r>
              <a:rPr lang="en-US" sz="2800" b="1" baseline="30000" dirty="0" smtClean="0"/>
              <a:t>23</a:t>
            </a:r>
            <a:r>
              <a:rPr lang="en-US" sz="2800" b="1" dirty="0" smtClean="0"/>
              <a:t> Na</a:t>
            </a:r>
            <a:r>
              <a:rPr lang="en-US" sz="2800" b="1" baseline="30000" dirty="0" smtClean="0"/>
              <a:t>+</a:t>
            </a:r>
            <a:r>
              <a:rPr lang="en-US" sz="2800" b="1" dirty="0" smtClean="0"/>
              <a:t> ion</a:t>
            </a:r>
          </a:p>
          <a:p>
            <a:pPr>
              <a:buNone/>
            </a:pPr>
            <a:r>
              <a:rPr lang="en-US" sz="2800" b="1" dirty="0" smtClean="0"/>
              <a:t>3 moles of CO</a:t>
            </a:r>
            <a:r>
              <a:rPr lang="en-US" sz="2800" b="1" baseline="-25000" dirty="0" smtClean="0"/>
              <a:t>2</a:t>
            </a:r>
            <a:r>
              <a:rPr lang="en-US" sz="2800" b="1" dirty="0" smtClean="0"/>
              <a:t> molecules = 3 x 6.022 x 10</a:t>
            </a:r>
            <a:r>
              <a:rPr lang="en-US" sz="2800" b="1" baseline="30000" dirty="0" smtClean="0"/>
              <a:t>23</a:t>
            </a:r>
            <a:r>
              <a:rPr lang="en-US" sz="2800" b="1" dirty="0" smtClean="0"/>
              <a:t> CO</a:t>
            </a:r>
            <a:r>
              <a:rPr lang="en-US" sz="2800" b="1" baseline="-25000" dirty="0" smtClean="0"/>
              <a:t>2</a:t>
            </a:r>
            <a:r>
              <a:rPr lang="en-US" sz="2800" b="1" dirty="0" smtClean="0"/>
              <a:t> molecules</a:t>
            </a:r>
          </a:p>
          <a:p>
            <a:pPr>
              <a:buNone/>
            </a:pPr>
            <a:endParaRPr lang="en-US" sz="2800" b="1"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12</a:t>
            </a:fld>
            <a:endParaRPr lang="en-US"/>
          </a:p>
        </p:txBody>
      </p:sp>
      <p:sp>
        <p:nvSpPr>
          <p:cNvPr id="5" name="TextBox 4"/>
          <p:cNvSpPr txBox="1"/>
          <p:nvPr/>
        </p:nvSpPr>
        <p:spPr>
          <a:xfrm>
            <a:off x="0" y="6217921"/>
            <a:ext cx="5205046" cy="307777"/>
          </a:xfrm>
          <a:prstGeom prst="rect">
            <a:avLst/>
          </a:prstGeom>
          <a:noFill/>
        </p:spPr>
        <p:txBody>
          <a:bodyPr wrap="square" rtlCol="0">
            <a:spAutoFit/>
          </a:bodyPr>
          <a:lstStyle/>
          <a:p>
            <a:r>
              <a:rPr lang="en-US" b="1" dirty="0" smtClean="0"/>
              <a:t>Note: 6.022 x 10</a:t>
            </a:r>
            <a:r>
              <a:rPr lang="en-US" b="1" baseline="30000" dirty="0" smtClean="0"/>
              <a:t>23</a:t>
            </a:r>
            <a:r>
              <a:rPr lang="en-US" b="1" dirty="0" smtClean="0"/>
              <a:t> mol</a:t>
            </a:r>
            <a:r>
              <a:rPr lang="en-US" b="1" baseline="30000" dirty="0" smtClean="0"/>
              <a:t>-1 </a:t>
            </a:r>
            <a:r>
              <a:rPr lang="en-US" b="1" dirty="0" smtClean="0"/>
              <a:t>= Avogadro's number</a:t>
            </a:r>
            <a:endParaRPr lang="en-US" b="1"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The </a:t>
            </a:r>
            <a:r>
              <a:rPr lang="en-US" b="1" dirty="0" smtClean="0"/>
              <a:t>temperature</a:t>
            </a:r>
            <a:r>
              <a:rPr lang="en-US" dirty="0" smtClean="0"/>
              <a:t> of a </a:t>
            </a:r>
            <a:r>
              <a:rPr lang="en-US" b="1" dirty="0" smtClean="0"/>
              <a:t>gas</a:t>
            </a:r>
            <a:r>
              <a:rPr lang="en-US" dirty="0" smtClean="0"/>
              <a:t> is a measure of the average translational kinetic energy of the molecules. </a:t>
            </a:r>
          </a:p>
          <a:p>
            <a:pPr>
              <a:buFont typeface="Wingdings" pitchFamily="2" charset="2"/>
              <a:buChar char="v"/>
            </a:pPr>
            <a:r>
              <a:rPr lang="en-US" dirty="0" smtClean="0"/>
              <a:t>When heated, </a:t>
            </a:r>
            <a:r>
              <a:rPr lang="en-US" b="1" dirty="0" smtClean="0"/>
              <a:t>gas</a:t>
            </a:r>
            <a:r>
              <a:rPr lang="en-US" dirty="0" smtClean="0"/>
              <a:t> molecules move faster; </a:t>
            </a:r>
          </a:p>
          <a:p>
            <a:pPr lvl="2">
              <a:buFont typeface="Wingdings" pitchFamily="2" charset="2"/>
              <a:buChar char="v"/>
            </a:pPr>
            <a:r>
              <a:rPr lang="en-US" sz="2800" dirty="0" smtClean="0"/>
              <a:t>the mass remains the same, but the kinetic energy, and hence the </a:t>
            </a:r>
            <a:r>
              <a:rPr lang="en-US" sz="2800" b="1" dirty="0" smtClean="0"/>
              <a:t>temperature</a:t>
            </a:r>
            <a:r>
              <a:rPr lang="en-US" sz="2800" dirty="0" smtClean="0"/>
              <a:t>, is greater because of the increased velocity of the molecules.</a:t>
            </a:r>
            <a:endParaRPr lang="en-US" sz="2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11015" y="1524000"/>
            <a:ext cx="8693834" cy="4942175"/>
          </a:xfrm>
        </p:spPr>
        <p:txBody>
          <a:bodyPr/>
          <a:lstStyle/>
          <a:p>
            <a:pPr>
              <a:buFont typeface="Wingdings" pitchFamily="2" charset="2"/>
              <a:buChar char="v"/>
            </a:pPr>
            <a:r>
              <a:rPr lang="en-US" dirty="0" smtClean="0"/>
              <a:t>The SI unit of temperature is Kelvin (K). However,  Celsius or Fahrenheit scale is equally used.</a:t>
            </a:r>
          </a:p>
          <a:p>
            <a:pPr>
              <a:buFont typeface="Wingdings" pitchFamily="2" charset="2"/>
              <a:buChar char="v"/>
            </a:pPr>
            <a:endParaRPr lang="en-US" dirty="0" smtClean="0"/>
          </a:p>
          <a:p>
            <a:pPr>
              <a:buFont typeface="Wingdings" pitchFamily="2" charset="2"/>
              <a:buChar char="v"/>
            </a:pPr>
            <a:r>
              <a:rPr lang="en-US" dirty="0" smtClean="0"/>
              <a:t>The relation between Celsius, Fahrenheit and Kelvin: </a:t>
            </a:r>
          </a:p>
          <a:p>
            <a:pPr lvl="3">
              <a:buNone/>
            </a:pPr>
            <a:endParaRPr lang="en-US" dirty="0" smtClean="0"/>
          </a:p>
          <a:p>
            <a:pPr>
              <a:buNone/>
            </a:pPr>
            <a:r>
              <a:rPr lang="en-US" baseline="30000" dirty="0" smtClean="0"/>
              <a:t>			</a:t>
            </a:r>
            <a:endParaRPr lang="en-US" u="sng" dirty="0" smtClean="0"/>
          </a:p>
          <a:p>
            <a:pPr>
              <a:buNone/>
            </a:pPr>
            <a:r>
              <a:rPr lang="en-US" dirty="0" smtClean="0"/>
              <a:t>		   		</a:t>
            </a:r>
          </a:p>
          <a:p>
            <a:pPr>
              <a:buNone/>
            </a:pPr>
            <a:r>
              <a:rPr lang="en-US" dirty="0" smtClean="0"/>
              <a:t>		</a:t>
            </a:r>
          </a:p>
          <a:p>
            <a:pPr>
              <a:buNone/>
            </a:pPr>
            <a:endParaRPr lang="en-US" dirty="0" smtClean="0"/>
          </a:p>
          <a:p>
            <a:pPr>
              <a:buNone/>
            </a:pPr>
            <a:r>
              <a:rPr lang="en-US" dirty="0" smtClean="0"/>
              <a:t>⁰C</a:t>
            </a:r>
          </a:p>
          <a:p>
            <a:pPr>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14</a:t>
            </a:fld>
            <a:endParaRPr lang="en-US"/>
          </a:p>
        </p:txBody>
      </p:sp>
      <p:sp>
        <p:nvSpPr>
          <p:cNvPr id="5" name="TextBox 4"/>
          <p:cNvSpPr txBox="1"/>
          <p:nvPr/>
        </p:nvSpPr>
        <p:spPr>
          <a:xfrm>
            <a:off x="2096086" y="337624"/>
            <a:ext cx="3348111" cy="769441"/>
          </a:xfrm>
          <a:prstGeom prst="rect">
            <a:avLst/>
          </a:prstGeom>
          <a:noFill/>
        </p:spPr>
        <p:txBody>
          <a:bodyPr wrap="square" rtlCol="0">
            <a:spAutoFit/>
          </a:bodyPr>
          <a:lstStyle/>
          <a:p>
            <a:r>
              <a:rPr lang="en-US" sz="4400" b="1" dirty="0" smtClean="0">
                <a:latin typeface="Calibri" pitchFamily="34" charset="0"/>
                <a:cs typeface="Calibri" pitchFamily="34" charset="0"/>
              </a:rPr>
              <a:t>Temperature</a:t>
            </a:r>
            <a:endParaRPr lang="en-US" sz="4400" b="1" dirty="0">
              <a:latin typeface="Calibri" pitchFamily="34" charset="0"/>
              <a:cs typeface="Calibri" pitchFamily="34" charset="0"/>
            </a:endParaRPr>
          </a:p>
        </p:txBody>
      </p:sp>
      <p:sp>
        <p:nvSpPr>
          <p:cNvPr id="2150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0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871002" y="4030394"/>
            <a:ext cx="2532185" cy="985575"/>
          </a:xfrm>
          <a:prstGeom prst="rect">
            <a:avLst/>
          </a:prstGeom>
          <a:noFill/>
        </p:spPr>
      </p:pic>
      <p:sp>
        <p:nvSpPr>
          <p:cNvPr id="21507" name="Rectangle 3"/>
          <p:cNvSpPr>
            <a:spLocks noChangeArrowheads="1"/>
          </p:cNvSpPr>
          <p:nvPr/>
        </p:nvSpPr>
        <p:spPr bwMode="auto">
          <a:xfrm>
            <a:off x="0" y="11811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12"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1513" name="Rectangle 9"/>
          <p:cNvSpPr>
            <a:spLocks noChangeArrowheads="1"/>
          </p:cNvSpPr>
          <p:nvPr/>
        </p:nvSpPr>
        <p:spPr bwMode="auto">
          <a:xfrm>
            <a:off x="0" y="838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515"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21514" name="Picture 10"/>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110155" y="5324621"/>
            <a:ext cx="2293033" cy="524122"/>
          </a:xfrm>
          <a:prstGeom prst="rect">
            <a:avLst/>
          </a:prstGeom>
          <a:noFill/>
        </p:spPr>
      </p:pic>
      <p:sp>
        <p:nvSpPr>
          <p:cNvPr id="21516" name="Rectangle 12"/>
          <p:cNvSpPr>
            <a:spLocks noChangeArrowheads="1"/>
          </p:cNvSpPr>
          <p:nvPr/>
        </p:nvSpPr>
        <p:spPr bwMode="auto">
          <a:xfrm>
            <a:off x="0" y="838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24000"/>
            <a:ext cx="8686800" cy="4942175"/>
          </a:xfrm>
        </p:spPr>
        <p:txBody>
          <a:bodyPr/>
          <a:lstStyle/>
          <a:p>
            <a:pPr>
              <a:buFont typeface="Wingdings" pitchFamily="2" charset="2"/>
              <a:buChar char="v"/>
            </a:pPr>
            <a:r>
              <a:rPr lang="en-US" dirty="0" smtClean="0"/>
              <a:t>These factors that affect the behavior of gases are related and can be modeled using mathematical expressions. There are usually abbreviated as:</a:t>
            </a:r>
          </a:p>
          <a:p>
            <a:pPr>
              <a:buNone/>
            </a:pPr>
            <a:endParaRPr lang="en-US" dirty="0" smtClean="0"/>
          </a:p>
          <a:p>
            <a:pPr>
              <a:buNone/>
            </a:pPr>
            <a:r>
              <a:rPr lang="en-US" dirty="0" smtClean="0"/>
              <a:t>V = Volume of the gas (L)</a:t>
            </a:r>
          </a:p>
          <a:p>
            <a:pPr>
              <a:buNone/>
            </a:pPr>
            <a:r>
              <a:rPr lang="en-US" dirty="0" smtClean="0"/>
              <a:t>T = Temperature (K)</a:t>
            </a:r>
          </a:p>
          <a:p>
            <a:pPr>
              <a:buNone/>
            </a:pPr>
            <a:r>
              <a:rPr lang="en-US" dirty="0" smtClean="0"/>
              <a:t>P = Pressure (P)</a:t>
            </a:r>
          </a:p>
          <a:p>
            <a:pPr>
              <a:buNone/>
            </a:pPr>
            <a:r>
              <a:rPr lang="en-US" dirty="0" smtClean="0"/>
              <a:t>n = amount (moles)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Key Idea</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The physical properties of any gas can be predicted by using the set of equations known as “</a:t>
            </a:r>
            <a:r>
              <a:rPr lang="en-US" dirty="0" smtClean="0">
                <a:solidFill>
                  <a:srgbClr val="FF0000"/>
                </a:solidFill>
              </a:rPr>
              <a:t>the gas laws.” </a:t>
            </a:r>
          </a:p>
          <a:p>
            <a:pPr>
              <a:buNone/>
            </a:pPr>
            <a:endParaRPr lang="en-US" dirty="0" smtClean="0">
              <a:solidFill>
                <a:srgbClr val="FF0000"/>
              </a:solidFill>
            </a:endParaRPr>
          </a:p>
          <a:p>
            <a:pPr lvl="1">
              <a:buFont typeface="Wingdings" pitchFamily="2" charset="2"/>
              <a:buChar char="Ø"/>
            </a:pPr>
            <a:r>
              <a:rPr lang="en-US" dirty="0" smtClean="0"/>
              <a:t>The equations can be explained in terms of a model of a gas in which the molecules are in </a:t>
            </a:r>
            <a:r>
              <a:rPr lang="en-US" b="1" dirty="0" smtClean="0"/>
              <a:t>ceaseless random motion </a:t>
            </a:r>
            <a:r>
              <a:rPr lang="en-US" dirty="0" smtClean="0"/>
              <a:t>and so </a:t>
            </a:r>
            <a:r>
              <a:rPr lang="en-US" b="1" dirty="0" smtClean="0"/>
              <a:t>widely separated </a:t>
            </a:r>
            <a:r>
              <a:rPr lang="en-US" dirty="0" smtClean="0"/>
              <a:t>that they do not interact with one another except during brief collisions.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 Laws</a:t>
            </a:r>
            <a:endParaRPr lang="en-US" dirty="0"/>
          </a:p>
        </p:txBody>
      </p:sp>
      <p:sp>
        <p:nvSpPr>
          <p:cNvPr id="3" name="Text Placeholder 2"/>
          <p:cNvSpPr>
            <a:spLocks noGrp="1"/>
          </p:cNvSpPr>
          <p:nvPr>
            <p:ph type="body" idx="1"/>
          </p:nvPr>
        </p:nvSpPr>
        <p:spPr>
          <a:xfrm>
            <a:off x="239151" y="1524000"/>
            <a:ext cx="8707901" cy="4942175"/>
          </a:xfrm>
        </p:spPr>
        <p:txBody>
          <a:bodyPr/>
          <a:lstStyle/>
          <a:p>
            <a:pPr>
              <a:buFont typeface="Wingdings" pitchFamily="2" charset="2"/>
              <a:buChar char="v"/>
            </a:pPr>
            <a:r>
              <a:rPr lang="en-US" sz="2800" dirty="0" smtClean="0"/>
              <a:t>Gas laws give the summaries of the properties of gases, particularly the variation of pressure with volume and temperature.</a:t>
            </a:r>
          </a:p>
          <a:p>
            <a:pPr>
              <a:buFont typeface="Wingdings" pitchFamily="2" charset="2"/>
              <a:buChar char="v"/>
            </a:pPr>
            <a:endParaRPr lang="en-US" sz="2800" dirty="0" smtClean="0"/>
          </a:p>
          <a:p>
            <a:pPr>
              <a:buFont typeface="Wingdings" pitchFamily="2" charset="2"/>
              <a:buChar char="v"/>
            </a:pPr>
            <a:r>
              <a:rPr lang="en-US" dirty="0" smtClean="0"/>
              <a:t>There are about six main laws associated with the behavior of gases. These include:</a:t>
            </a:r>
          </a:p>
          <a:p>
            <a:pPr lvl="2">
              <a:buFont typeface="Wingdings" pitchFamily="2" charset="2"/>
              <a:buChar char="v"/>
            </a:pPr>
            <a:r>
              <a:rPr lang="en-US" b="1" dirty="0" smtClean="0"/>
              <a:t>Boyle’s, Charles’, Avogadro’s  and Gay </a:t>
            </a:r>
            <a:r>
              <a:rPr lang="en-US" b="1" dirty="0" err="1" smtClean="0"/>
              <a:t>Lussac’s</a:t>
            </a:r>
            <a:r>
              <a:rPr lang="en-US" b="1" dirty="0" smtClean="0"/>
              <a:t> laws; Combined gas law and Dalton’s law of partial pressure.</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18</a:t>
            </a:fld>
            <a:endParaRPr lang="en-US"/>
          </a:p>
        </p:txBody>
      </p:sp>
      <p:pic>
        <p:nvPicPr>
          <p:cNvPr id="52226" name="Picture 2" descr="Pressure and Volume: Boyle’s Law&#10;How is the pressure applied to a gas related to its volume?&#10;Piston&#10;Gas molecules&#10;Piston&#10;G..."/>
          <p:cNvPicPr>
            <a:picLocks noChangeAspect="1" noChangeArrowheads="1"/>
          </p:cNvPicPr>
          <p:nvPr/>
        </p:nvPicPr>
        <p:blipFill>
          <a:blip r:embed="rId2"/>
          <a:srcRect/>
          <a:stretch>
            <a:fillRect/>
          </a:stretch>
        </p:blipFill>
        <p:spPr bwMode="auto">
          <a:xfrm>
            <a:off x="0" y="1422228"/>
            <a:ext cx="9143999" cy="5090162"/>
          </a:xfrm>
          <a:prstGeom prst="rect">
            <a:avLst/>
          </a:prstGeom>
          <a:noFill/>
        </p:spPr>
      </p:pic>
      <p:sp>
        <p:nvSpPr>
          <p:cNvPr id="5" name="TextBox 4"/>
          <p:cNvSpPr txBox="1"/>
          <p:nvPr/>
        </p:nvSpPr>
        <p:spPr>
          <a:xfrm>
            <a:off x="2799471" y="464233"/>
            <a:ext cx="3193366" cy="523220"/>
          </a:xfrm>
          <a:prstGeom prst="rect">
            <a:avLst/>
          </a:prstGeom>
          <a:noFill/>
        </p:spPr>
        <p:txBody>
          <a:bodyPr wrap="square" rtlCol="0">
            <a:spAutoFit/>
          </a:bodyPr>
          <a:lstStyle/>
          <a:p>
            <a:r>
              <a:rPr lang="en-US" sz="2800" b="1" dirty="0" smtClean="0"/>
              <a:t>Boyle’s Law</a:t>
            </a:r>
            <a:endParaRPr lang="en-US" sz="2800"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Boyle’s Law</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19</a:t>
            </a:fld>
            <a:endParaRPr lang="en-US"/>
          </a:p>
        </p:txBody>
      </p:sp>
      <p:pic>
        <p:nvPicPr>
          <p:cNvPr id="58370" name="Picture 2" descr="The Harder we Push&#10;the smaller the gas&#10;volume gets!&#10;Boyle’s Law: P1V1 = P2V2&#10; "/>
          <p:cNvPicPr>
            <a:picLocks noChangeAspect="1" noChangeArrowheads="1"/>
          </p:cNvPicPr>
          <p:nvPr/>
        </p:nvPicPr>
        <p:blipFill>
          <a:blip r:embed="rId2"/>
          <a:srcRect/>
          <a:stretch>
            <a:fillRect/>
          </a:stretch>
        </p:blipFill>
        <p:spPr bwMode="auto">
          <a:xfrm>
            <a:off x="267286" y="1406769"/>
            <a:ext cx="8595360" cy="496589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Outcome</a:t>
            </a:r>
            <a:endParaRPr lang="en-US"/>
          </a:p>
        </p:txBody>
      </p:sp>
      <p:sp>
        <p:nvSpPr>
          <p:cNvPr id="3" name="Text Placeholder 2"/>
          <p:cNvSpPr>
            <a:spLocks noGrp="1"/>
          </p:cNvSpPr>
          <p:nvPr>
            <p:ph type="body" idx="1"/>
          </p:nvPr>
        </p:nvSpPr>
        <p:spPr>
          <a:xfrm>
            <a:off x="182880" y="1524000"/>
            <a:ext cx="8764172" cy="4942175"/>
          </a:xfrm>
        </p:spPr>
        <p:txBody>
          <a:bodyPr/>
          <a:lstStyle/>
          <a:p>
            <a:pPr>
              <a:buNone/>
            </a:pPr>
            <a:r>
              <a:rPr lang="en-US" sz="2800" dirty="0" smtClean="0"/>
              <a:t>By the end of this section, students will be able to:</a:t>
            </a:r>
          </a:p>
          <a:p>
            <a:pPr>
              <a:buFont typeface="Wingdings" pitchFamily="2" charset="2"/>
              <a:buChar char="v"/>
            </a:pPr>
            <a:r>
              <a:rPr lang="en-US" sz="2800" dirty="0" smtClean="0"/>
              <a:t>Explain the differences between the three states of matter based on the arrangement of the particles.</a:t>
            </a:r>
          </a:p>
          <a:p>
            <a:pPr>
              <a:buFont typeface="Wingdings" pitchFamily="2" charset="2"/>
              <a:buChar char="v"/>
            </a:pPr>
            <a:r>
              <a:rPr lang="en-US" sz="2800" dirty="0" smtClean="0"/>
              <a:t>Describe </a:t>
            </a:r>
            <a:r>
              <a:rPr lang="en-US" sz="2800" b="1" dirty="0" smtClean="0"/>
              <a:t> </a:t>
            </a:r>
            <a:r>
              <a:rPr lang="en-US" sz="2800" dirty="0" smtClean="0"/>
              <a:t>the properties of  gases, liquids and solids.</a:t>
            </a:r>
          </a:p>
          <a:p>
            <a:pPr>
              <a:buFont typeface="Wingdings" pitchFamily="2" charset="2"/>
              <a:buChar char="v"/>
            </a:pPr>
            <a:r>
              <a:rPr lang="en-US" sz="2800" dirty="0" smtClean="0"/>
              <a:t>Explain</a:t>
            </a:r>
            <a:r>
              <a:rPr lang="en-US" sz="2800" b="1" dirty="0" smtClean="0"/>
              <a:t> </a:t>
            </a:r>
            <a:r>
              <a:rPr lang="en-US" sz="2800" dirty="0" smtClean="0"/>
              <a:t>how some objects can change their states as a result of a change in temperature.</a:t>
            </a:r>
          </a:p>
          <a:p>
            <a:pPr>
              <a:buFont typeface="Wingdings" pitchFamily="2" charset="2"/>
              <a:buChar char="v"/>
            </a:pPr>
            <a:r>
              <a:rPr lang="en-US" sz="2800" dirty="0" smtClean="0"/>
              <a:t>Plot and interpret both Boyle’s and Charles’ law graphs.</a:t>
            </a:r>
          </a:p>
          <a:p>
            <a:pPr>
              <a:buFont typeface="Wingdings" pitchFamily="2" charset="2"/>
              <a:buChar char="v"/>
            </a:pPr>
            <a:r>
              <a:rPr lang="en-US" sz="2800" dirty="0" smtClean="0"/>
              <a:t>Describe the arrangement of atoms and ions in crystalline structures.</a:t>
            </a:r>
          </a:p>
          <a:p>
            <a:pPr>
              <a:buFont typeface="Wingdings" pitchFamily="2" charset="2"/>
              <a:buChar char="v"/>
            </a:pPr>
            <a:endParaRPr lang="en-US" sz="2800" dirty="0" smtClean="0"/>
          </a:p>
          <a:p>
            <a:pPr>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Boyle’s Law</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20</a:t>
            </a:fld>
            <a:endParaRPr lang="en-US"/>
          </a:p>
        </p:txBody>
      </p:sp>
      <p:sp>
        <p:nvSpPr>
          <p:cNvPr id="5" name="Text Placeholder 4"/>
          <p:cNvSpPr>
            <a:spLocks noGrp="1"/>
          </p:cNvSpPr>
          <p:nvPr>
            <p:ph type="body" idx="1"/>
          </p:nvPr>
        </p:nvSpPr>
        <p:spPr/>
        <p:txBody>
          <a:bodyPr/>
          <a:lstStyle/>
          <a:p>
            <a:endParaRPr lang="en-US" dirty="0" smtClean="0"/>
          </a:p>
          <a:p>
            <a:r>
              <a:rPr lang="en-US" dirty="0" smtClean="0"/>
              <a:t/>
            </a:r>
            <a:br>
              <a:rPr lang="en-US" dirty="0" smtClean="0"/>
            </a:br>
            <a:endParaRPr lang="en-US" dirty="0"/>
          </a:p>
        </p:txBody>
      </p:sp>
      <p:sp>
        <p:nvSpPr>
          <p:cNvPr id="6" name="Rectangle 5"/>
          <p:cNvSpPr/>
          <p:nvPr/>
        </p:nvSpPr>
        <p:spPr>
          <a:xfrm>
            <a:off x="309489" y="1779508"/>
            <a:ext cx="8328073" cy="1569660"/>
          </a:xfrm>
          <a:prstGeom prst="rect">
            <a:avLst/>
          </a:prstGeom>
        </p:spPr>
        <p:txBody>
          <a:bodyPr wrap="square">
            <a:spAutoFit/>
          </a:bodyPr>
          <a:lstStyle/>
          <a:p>
            <a:r>
              <a:rPr lang="en-US" sz="3200" dirty="0" smtClean="0"/>
              <a:t>Boyle’s law: For a fixed amount of gas at constant temperature, volume is inversely proportional to pressure. </a:t>
            </a:r>
            <a:endParaRPr lang="en-US" sz="3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Boyle’s Law graph</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21</a:t>
            </a:fld>
            <a:endParaRPr lang="en-US"/>
          </a:p>
        </p:txBody>
      </p:sp>
      <p:pic>
        <p:nvPicPr>
          <p:cNvPr id="59394" name="Picture 2"/>
          <p:cNvPicPr>
            <a:picLocks noChangeAspect="1" noChangeArrowheads="1"/>
          </p:cNvPicPr>
          <p:nvPr/>
        </p:nvPicPr>
        <p:blipFill>
          <a:blip r:embed="rId2"/>
          <a:srcRect/>
          <a:stretch>
            <a:fillRect/>
          </a:stretch>
        </p:blipFill>
        <p:spPr bwMode="auto">
          <a:xfrm>
            <a:off x="590844" y="1505242"/>
            <a:ext cx="8046720" cy="489555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Boyle’s law graph</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22</a:t>
            </a:fld>
            <a:endParaRPr lang="en-US"/>
          </a:p>
        </p:txBody>
      </p:sp>
      <p:pic>
        <p:nvPicPr>
          <p:cNvPr id="60418" name="Picture 2"/>
          <p:cNvPicPr>
            <a:picLocks noChangeAspect="1" noChangeArrowheads="1"/>
          </p:cNvPicPr>
          <p:nvPr/>
        </p:nvPicPr>
        <p:blipFill>
          <a:blip r:embed="rId2"/>
          <a:srcRect/>
          <a:stretch>
            <a:fillRect/>
          </a:stretch>
        </p:blipFill>
        <p:spPr bwMode="auto">
          <a:xfrm>
            <a:off x="281355" y="1637956"/>
            <a:ext cx="8370276" cy="3356075"/>
          </a:xfrm>
          <a:prstGeom prst="rect">
            <a:avLst/>
          </a:prstGeom>
          <a:noFill/>
          <a:ln w="9525">
            <a:noFill/>
            <a:miter lim="800000"/>
            <a:headEnd/>
            <a:tailEnd/>
          </a:ln>
          <a:effectLst/>
        </p:spPr>
      </p:pic>
      <p:sp>
        <p:nvSpPr>
          <p:cNvPr id="6" name="TextBox 5"/>
          <p:cNvSpPr txBox="1"/>
          <p:nvPr/>
        </p:nvSpPr>
        <p:spPr>
          <a:xfrm>
            <a:off x="0" y="5219114"/>
            <a:ext cx="8848578" cy="523220"/>
          </a:xfrm>
          <a:prstGeom prst="rect">
            <a:avLst/>
          </a:prstGeom>
          <a:noFill/>
        </p:spPr>
        <p:txBody>
          <a:bodyPr wrap="square" rtlCol="0">
            <a:spAutoFit/>
          </a:bodyPr>
          <a:lstStyle/>
          <a:p>
            <a:r>
              <a:rPr lang="en-US" b="1" dirty="0" smtClean="0"/>
              <a:t>Note: When the pressure is plotted against 1/volume, a straight line is obtained. Boyle’s law breaks down at high pressures, and a straight line is not obtained in these regions (not shown).</a:t>
            </a:r>
            <a:endParaRPr lang="en-US"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23</a:t>
            </a:fld>
            <a:endParaRPr lang="en-US"/>
          </a:p>
        </p:txBody>
      </p:sp>
      <p:sp>
        <p:nvSpPr>
          <p:cNvPr id="5" name="Rectangle 4"/>
          <p:cNvSpPr/>
          <p:nvPr/>
        </p:nvSpPr>
        <p:spPr>
          <a:xfrm>
            <a:off x="126331" y="1497813"/>
            <a:ext cx="8891337" cy="2246769"/>
          </a:xfrm>
          <a:prstGeom prst="rect">
            <a:avLst/>
          </a:prstGeom>
        </p:spPr>
        <p:txBody>
          <a:bodyPr wrap="square">
            <a:spAutoFit/>
          </a:bodyPr>
          <a:lstStyle/>
          <a:p>
            <a:r>
              <a:rPr lang="en-US" sz="2000" b="1" dirty="0">
                <a:solidFill>
                  <a:srgbClr val="333333"/>
                </a:solidFill>
                <a:latin typeface="Roboto"/>
              </a:rPr>
              <a:t>How is Boyle’s law used in everyday life</a:t>
            </a:r>
            <a:r>
              <a:rPr lang="en-US" sz="2000" b="1" dirty="0" smtClean="0">
                <a:solidFill>
                  <a:srgbClr val="333333"/>
                </a:solidFill>
                <a:latin typeface="Roboto"/>
              </a:rPr>
              <a:t>?</a:t>
            </a:r>
          </a:p>
          <a:p>
            <a:endParaRPr lang="en-US" sz="2000" b="1" dirty="0">
              <a:solidFill>
                <a:srgbClr val="333333"/>
              </a:solidFill>
              <a:latin typeface="Roboto"/>
            </a:endParaRPr>
          </a:p>
          <a:p>
            <a:r>
              <a:rPr lang="en-US" sz="2000" b="1" dirty="0">
                <a:solidFill>
                  <a:srgbClr val="333333"/>
                </a:solidFill>
                <a:latin typeface="Roboto"/>
              </a:rPr>
              <a:t>Answer: </a:t>
            </a:r>
            <a:r>
              <a:rPr lang="en-US" sz="2000" dirty="0">
                <a:solidFill>
                  <a:srgbClr val="333333"/>
                </a:solidFill>
                <a:latin typeface="Roboto"/>
              </a:rPr>
              <a:t>Boyle’s law can be observed in our everyday life. </a:t>
            </a:r>
            <a:endParaRPr lang="en-US" sz="2000" dirty="0" smtClean="0">
              <a:solidFill>
                <a:srgbClr val="333333"/>
              </a:solidFill>
              <a:latin typeface="Roboto"/>
            </a:endParaRPr>
          </a:p>
          <a:p>
            <a:r>
              <a:rPr lang="en-US" sz="2000" dirty="0" smtClean="0">
                <a:solidFill>
                  <a:srgbClr val="333333"/>
                </a:solidFill>
                <a:latin typeface="Roboto"/>
              </a:rPr>
              <a:t>Filling </a:t>
            </a:r>
            <a:r>
              <a:rPr lang="en-US" sz="2000" dirty="0">
                <a:solidFill>
                  <a:srgbClr val="333333"/>
                </a:solidFill>
                <a:latin typeface="Roboto"/>
              </a:rPr>
              <a:t>air in the bike tire is one of the significant applications of Boyle’s law. While pumping air into the </a:t>
            </a:r>
            <a:r>
              <a:rPr lang="en-US" sz="2000" dirty="0" err="1">
                <a:solidFill>
                  <a:srgbClr val="333333"/>
                </a:solidFill>
                <a:latin typeface="Roboto"/>
              </a:rPr>
              <a:t>tyre</a:t>
            </a:r>
            <a:r>
              <a:rPr lang="en-US" sz="2000" dirty="0">
                <a:solidFill>
                  <a:srgbClr val="333333"/>
                </a:solidFill>
                <a:latin typeface="Roboto"/>
              </a:rPr>
              <a:t>, the gas molecules inside the tire are compressed and packed closer together. It increases the pressure exerted on the walls of the </a:t>
            </a:r>
            <a:r>
              <a:rPr lang="en-US" sz="2000" dirty="0" err="1">
                <a:solidFill>
                  <a:srgbClr val="333333"/>
                </a:solidFill>
                <a:latin typeface="Roboto"/>
              </a:rPr>
              <a:t>tyre</a:t>
            </a:r>
            <a:r>
              <a:rPr lang="en-US" sz="2000" dirty="0">
                <a:solidFill>
                  <a:srgbClr val="333333"/>
                </a:solidFill>
                <a:latin typeface="Roboto"/>
              </a:rPr>
              <a:t>.</a:t>
            </a:r>
          </a:p>
        </p:txBody>
      </p:sp>
    </p:spTree>
    <p:extLst>
      <p:ext uri="{BB962C8B-B14F-4D97-AF65-F5344CB8AC3E}">
        <p14:creationId xmlns:p14="http://schemas.microsoft.com/office/powerpoint/2010/main" val="27548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24</a:t>
            </a:fld>
            <a:endParaRPr lang="en-US"/>
          </a:p>
        </p:txBody>
      </p:sp>
      <p:sp>
        <p:nvSpPr>
          <p:cNvPr id="5" name="Rectangle 4"/>
          <p:cNvSpPr/>
          <p:nvPr/>
        </p:nvSpPr>
        <p:spPr>
          <a:xfrm>
            <a:off x="105546" y="1533345"/>
            <a:ext cx="8857979" cy="1477328"/>
          </a:xfrm>
          <a:prstGeom prst="rect">
            <a:avLst/>
          </a:prstGeom>
        </p:spPr>
        <p:txBody>
          <a:bodyPr wrap="square">
            <a:spAutoFit/>
          </a:bodyPr>
          <a:lstStyle/>
          <a:p>
            <a:r>
              <a:rPr lang="en-US" sz="1800" b="1" dirty="0" smtClean="0">
                <a:solidFill>
                  <a:srgbClr val="333333"/>
                </a:solidFill>
                <a:latin typeface="Roboto"/>
              </a:rPr>
              <a:t>Question</a:t>
            </a:r>
          </a:p>
          <a:p>
            <a:r>
              <a:rPr lang="en-US" sz="1800" dirty="0" smtClean="0">
                <a:solidFill>
                  <a:srgbClr val="333333"/>
                </a:solidFill>
                <a:latin typeface="Roboto"/>
              </a:rPr>
              <a:t>A </a:t>
            </a:r>
            <a:r>
              <a:rPr lang="en-US" sz="1800" dirty="0">
                <a:solidFill>
                  <a:srgbClr val="333333"/>
                </a:solidFill>
                <a:latin typeface="Roboto"/>
              </a:rPr>
              <a:t>helium balloon has a volume of 735 mL at ground level. The balloon is transported to an elevation of 5 km, where the pressure is 0.8 atm. At this altitude, the gas occupies a volume of 1286 </a:t>
            </a:r>
            <a:r>
              <a:rPr lang="en-US" sz="1800" dirty="0" err="1">
                <a:solidFill>
                  <a:srgbClr val="333333"/>
                </a:solidFill>
                <a:latin typeface="Roboto"/>
              </a:rPr>
              <a:t>mL.</a:t>
            </a:r>
            <a:r>
              <a:rPr lang="en-US" sz="1800" dirty="0">
                <a:solidFill>
                  <a:srgbClr val="333333"/>
                </a:solidFill>
                <a:latin typeface="Roboto"/>
              </a:rPr>
              <a:t> Assuming that the temperature is constant, what was the ground level pressure?</a:t>
            </a:r>
            <a:endParaRPr lang="en-US" sz="1800" dirty="0"/>
          </a:p>
        </p:txBody>
      </p:sp>
      <p:sp>
        <p:nvSpPr>
          <p:cNvPr id="6" name="Rectangle 5"/>
          <p:cNvSpPr/>
          <p:nvPr/>
        </p:nvSpPr>
        <p:spPr>
          <a:xfrm>
            <a:off x="105546" y="3181671"/>
            <a:ext cx="8581253" cy="2923877"/>
          </a:xfrm>
          <a:prstGeom prst="rect">
            <a:avLst/>
          </a:prstGeom>
        </p:spPr>
        <p:txBody>
          <a:bodyPr wrap="square">
            <a:spAutoFit/>
          </a:bodyPr>
          <a:lstStyle/>
          <a:p>
            <a:r>
              <a:rPr lang="en-US" sz="1600" b="1" dirty="0" smtClean="0">
                <a:solidFill>
                  <a:srgbClr val="333333"/>
                </a:solidFill>
                <a:latin typeface="Roboto"/>
              </a:rPr>
              <a:t>Solution</a:t>
            </a:r>
          </a:p>
          <a:p>
            <a:r>
              <a:rPr lang="en-US" dirty="0" smtClean="0">
                <a:solidFill>
                  <a:srgbClr val="333333"/>
                </a:solidFill>
                <a:latin typeface="Roboto"/>
              </a:rPr>
              <a:t>Given</a:t>
            </a:r>
            <a:endParaRPr lang="en-US" dirty="0">
              <a:solidFill>
                <a:srgbClr val="333333"/>
              </a:solidFill>
              <a:latin typeface="Roboto"/>
            </a:endParaRPr>
          </a:p>
          <a:p>
            <a:r>
              <a:rPr lang="en-US" dirty="0">
                <a:solidFill>
                  <a:srgbClr val="333333"/>
                </a:solidFill>
                <a:latin typeface="Roboto"/>
              </a:rPr>
              <a:t>Initial Volume (V</a:t>
            </a:r>
            <a:r>
              <a:rPr lang="en-US" baseline="-25000" dirty="0">
                <a:solidFill>
                  <a:srgbClr val="333333"/>
                </a:solidFill>
                <a:latin typeface="Roboto"/>
              </a:rPr>
              <a:t>1 </a:t>
            </a:r>
            <a:r>
              <a:rPr lang="en-US" dirty="0">
                <a:solidFill>
                  <a:srgbClr val="333333"/>
                </a:solidFill>
                <a:latin typeface="Roboto"/>
              </a:rPr>
              <a:t>) = 735 mL</a:t>
            </a:r>
          </a:p>
          <a:p>
            <a:r>
              <a:rPr lang="en-US" dirty="0">
                <a:solidFill>
                  <a:srgbClr val="333333"/>
                </a:solidFill>
                <a:latin typeface="Roboto"/>
              </a:rPr>
              <a:t>Final Pressure (P</a:t>
            </a:r>
            <a:r>
              <a:rPr lang="en-US" baseline="-25000" dirty="0">
                <a:solidFill>
                  <a:srgbClr val="333333"/>
                </a:solidFill>
                <a:latin typeface="Roboto"/>
              </a:rPr>
              <a:t>2 </a:t>
            </a:r>
            <a:r>
              <a:rPr lang="en-US" dirty="0">
                <a:solidFill>
                  <a:srgbClr val="333333"/>
                </a:solidFill>
                <a:latin typeface="Roboto"/>
              </a:rPr>
              <a:t>) = 0.8 </a:t>
            </a:r>
            <a:r>
              <a:rPr lang="en-US" dirty="0" err="1">
                <a:solidFill>
                  <a:srgbClr val="333333"/>
                </a:solidFill>
                <a:latin typeface="Roboto"/>
              </a:rPr>
              <a:t>atm</a:t>
            </a:r>
            <a:endParaRPr lang="en-US" dirty="0">
              <a:solidFill>
                <a:srgbClr val="333333"/>
              </a:solidFill>
              <a:latin typeface="Roboto"/>
            </a:endParaRPr>
          </a:p>
          <a:p>
            <a:r>
              <a:rPr lang="en-US" dirty="0">
                <a:solidFill>
                  <a:srgbClr val="333333"/>
                </a:solidFill>
                <a:latin typeface="Roboto"/>
              </a:rPr>
              <a:t>Final Volume (V</a:t>
            </a:r>
            <a:r>
              <a:rPr lang="en-US" baseline="-25000" dirty="0">
                <a:solidFill>
                  <a:srgbClr val="333333"/>
                </a:solidFill>
                <a:latin typeface="Roboto"/>
              </a:rPr>
              <a:t>2 </a:t>
            </a:r>
            <a:r>
              <a:rPr lang="en-US" dirty="0">
                <a:solidFill>
                  <a:srgbClr val="333333"/>
                </a:solidFill>
                <a:latin typeface="Roboto"/>
              </a:rPr>
              <a:t>) = 1286 mL</a:t>
            </a:r>
          </a:p>
          <a:p>
            <a:r>
              <a:rPr lang="en-US" dirty="0">
                <a:solidFill>
                  <a:srgbClr val="333333"/>
                </a:solidFill>
                <a:latin typeface="Roboto"/>
              </a:rPr>
              <a:t>To Find: Initial Pressure (P</a:t>
            </a:r>
            <a:r>
              <a:rPr lang="en-US" baseline="-25000" dirty="0">
                <a:solidFill>
                  <a:srgbClr val="333333"/>
                </a:solidFill>
                <a:latin typeface="Roboto"/>
              </a:rPr>
              <a:t>1 </a:t>
            </a:r>
            <a:r>
              <a:rPr lang="en-US" dirty="0">
                <a:solidFill>
                  <a:srgbClr val="333333"/>
                </a:solidFill>
                <a:latin typeface="Roboto"/>
              </a:rPr>
              <a:t>) = </a:t>
            </a:r>
            <a:r>
              <a:rPr lang="en-US" dirty="0" smtClean="0">
                <a:solidFill>
                  <a:srgbClr val="333333"/>
                </a:solidFill>
                <a:latin typeface="Roboto"/>
              </a:rPr>
              <a:t>?</a:t>
            </a:r>
          </a:p>
          <a:p>
            <a:endParaRPr lang="en-US" dirty="0" smtClean="0">
              <a:solidFill>
                <a:srgbClr val="333333"/>
              </a:solidFill>
              <a:latin typeface="Roboto"/>
            </a:endParaRPr>
          </a:p>
          <a:p>
            <a:r>
              <a:rPr lang="en-US" dirty="0" smtClean="0">
                <a:solidFill>
                  <a:srgbClr val="333333"/>
                </a:solidFill>
                <a:latin typeface="Roboto"/>
              </a:rPr>
              <a:t>calculate </a:t>
            </a:r>
            <a:r>
              <a:rPr lang="en-US" dirty="0">
                <a:solidFill>
                  <a:srgbClr val="333333"/>
                </a:solidFill>
                <a:latin typeface="Roboto"/>
              </a:rPr>
              <a:t>the initial pressure of the gas using Boyle’s law.</a:t>
            </a:r>
          </a:p>
          <a:p>
            <a:r>
              <a:rPr lang="en-US" dirty="0">
                <a:solidFill>
                  <a:srgbClr val="333333"/>
                </a:solidFill>
                <a:latin typeface="Roboto"/>
              </a:rPr>
              <a:t>P</a:t>
            </a:r>
            <a:r>
              <a:rPr lang="en-US" baseline="-25000" dirty="0">
                <a:solidFill>
                  <a:srgbClr val="333333"/>
                </a:solidFill>
                <a:latin typeface="Roboto"/>
              </a:rPr>
              <a:t>1 </a:t>
            </a:r>
            <a:r>
              <a:rPr lang="en-US" dirty="0">
                <a:solidFill>
                  <a:srgbClr val="333333"/>
                </a:solidFill>
                <a:latin typeface="Roboto"/>
              </a:rPr>
              <a:t>V</a:t>
            </a:r>
            <a:r>
              <a:rPr lang="en-US" baseline="-25000" dirty="0">
                <a:solidFill>
                  <a:srgbClr val="333333"/>
                </a:solidFill>
                <a:latin typeface="Roboto"/>
              </a:rPr>
              <a:t>1 </a:t>
            </a:r>
            <a:r>
              <a:rPr lang="en-US" dirty="0">
                <a:solidFill>
                  <a:srgbClr val="333333"/>
                </a:solidFill>
                <a:latin typeface="Roboto"/>
              </a:rPr>
              <a:t>= P</a:t>
            </a:r>
            <a:r>
              <a:rPr lang="en-US" baseline="-25000" dirty="0">
                <a:solidFill>
                  <a:srgbClr val="333333"/>
                </a:solidFill>
                <a:latin typeface="Roboto"/>
              </a:rPr>
              <a:t>2 </a:t>
            </a:r>
            <a:r>
              <a:rPr lang="en-US" dirty="0" smtClean="0">
                <a:solidFill>
                  <a:srgbClr val="333333"/>
                </a:solidFill>
                <a:latin typeface="Roboto"/>
              </a:rPr>
              <a:t>V</a:t>
            </a:r>
            <a:r>
              <a:rPr lang="en-US" baseline="-25000" dirty="0" smtClean="0">
                <a:solidFill>
                  <a:srgbClr val="333333"/>
                </a:solidFill>
                <a:latin typeface="Roboto"/>
              </a:rPr>
              <a:t>2   </a:t>
            </a:r>
            <a:endParaRPr lang="en-US" dirty="0">
              <a:solidFill>
                <a:srgbClr val="333333"/>
              </a:solidFill>
              <a:latin typeface="Roboto"/>
            </a:endParaRPr>
          </a:p>
          <a:p>
            <a:r>
              <a:rPr lang="en-US" dirty="0">
                <a:solidFill>
                  <a:srgbClr val="333333"/>
                </a:solidFill>
                <a:latin typeface="Roboto"/>
              </a:rPr>
              <a:t>P</a:t>
            </a:r>
            <a:r>
              <a:rPr lang="en-US" baseline="-25000" dirty="0">
                <a:solidFill>
                  <a:srgbClr val="333333"/>
                </a:solidFill>
                <a:latin typeface="Roboto"/>
              </a:rPr>
              <a:t> 1</a:t>
            </a:r>
            <a:r>
              <a:rPr lang="en-US" dirty="0">
                <a:solidFill>
                  <a:srgbClr val="333333"/>
                </a:solidFill>
                <a:latin typeface="Roboto"/>
              </a:rPr>
              <a:t> X 735 = 0.8 X 1286</a:t>
            </a:r>
          </a:p>
          <a:p>
            <a:r>
              <a:rPr lang="en-US" dirty="0">
                <a:solidFill>
                  <a:srgbClr val="333333"/>
                </a:solidFill>
                <a:latin typeface="Roboto"/>
              </a:rPr>
              <a:t>P</a:t>
            </a:r>
            <a:r>
              <a:rPr lang="en-US" baseline="-25000" dirty="0">
                <a:solidFill>
                  <a:srgbClr val="333333"/>
                </a:solidFill>
                <a:latin typeface="Roboto"/>
              </a:rPr>
              <a:t>1 </a:t>
            </a:r>
            <a:r>
              <a:rPr lang="en-US" dirty="0">
                <a:solidFill>
                  <a:srgbClr val="333333"/>
                </a:solidFill>
                <a:latin typeface="Roboto"/>
              </a:rPr>
              <a:t>= 1028.8 / 735</a:t>
            </a:r>
          </a:p>
          <a:p>
            <a:r>
              <a:rPr lang="en-US" dirty="0">
                <a:solidFill>
                  <a:srgbClr val="333333"/>
                </a:solidFill>
                <a:latin typeface="Roboto"/>
              </a:rPr>
              <a:t>P</a:t>
            </a:r>
            <a:r>
              <a:rPr lang="en-US" baseline="-25000" dirty="0">
                <a:solidFill>
                  <a:srgbClr val="333333"/>
                </a:solidFill>
                <a:latin typeface="Roboto"/>
              </a:rPr>
              <a:t>1 </a:t>
            </a:r>
            <a:r>
              <a:rPr lang="en-US" dirty="0">
                <a:solidFill>
                  <a:srgbClr val="333333"/>
                </a:solidFill>
                <a:latin typeface="Roboto"/>
              </a:rPr>
              <a:t>= 1.39 ≈ 1.4 </a:t>
            </a:r>
            <a:r>
              <a:rPr lang="en-US" dirty="0" err="1">
                <a:solidFill>
                  <a:srgbClr val="333333"/>
                </a:solidFill>
                <a:latin typeface="Roboto"/>
              </a:rPr>
              <a:t>atm</a:t>
            </a:r>
            <a:endParaRPr lang="en-US" dirty="0">
              <a:solidFill>
                <a:srgbClr val="333333"/>
              </a:solidFill>
              <a:latin typeface="Roboto"/>
            </a:endParaRPr>
          </a:p>
          <a:p>
            <a:r>
              <a:rPr lang="en-US" dirty="0">
                <a:solidFill>
                  <a:srgbClr val="333333"/>
                </a:solidFill>
                <a:latin typeface="Roboto"/>
              </a:rPr>
              <a:t>Hence the ground level pressure is 1.4 atm.</a:t>
            </a:r>
          </a:p>
        </p:txBody>
      </p:sp>
    </p:spTree>
    <p:extLst>
      <p:ext uri="{BB962C8B-B14F-4D97-AF65-F5344CB8AC3E}">
        <p14:creationId xmlns:p14="http://schemas.microsoft.com/office/powerpoint/2010/main" val="145366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 calcmode="lin" valueType="num">
                                      <p:cBhvr additive="base">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 calcmode="lin" valueType="num">
                                      <p:cBhvr additive="base">
                                        <p:cTn id="3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additive="base">
                                        <p:cTn id="4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 calcmode="lin" valueType="num">
                                      <p:cBhvr additive="base">
                                        <p:cTn id="4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 calcmode="lin" valueType="num">
                                      <p:cBhvr additive="base">
                                        <p:cTn id="5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anim calcmode="lin" valueType="num">
                                      <p:cBhvr additive="base">
                                        <p:cTn id="55"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a:xfrm>
            <a:off x="457200" y="1524001"/>
            <a:ext cx="8229600" cy="1628273"/>
          </a:xfrm>
        </p:spPr>
        <p:txBody>
          <a:bodyPr/>
          <a:lstStyle/>
          <a:p>
            <a:pPr>
              <a:buFont typeface="Wingdings" pitchFamily="2" charset="2"/>
              <a:buChar char="v"/>
            </a:pPr>
            <a:r>
              <a:rPr lang="en-US" sz="2000" b="1" dirty="0" smtClean="0"/>
              <a:t>A fixed amount of  gas occupies a volume of 1L and exerts a pressure of 400 </a:t>
            </a:r>
            <a:r>
              <a:rPr lang="en-US" sz="2000" b="1" dirty="0" err="1" smtClean="0"/>
              <a:t>kPa</a:t>
            </a:r>
            <a:r>
              <a:rPr lang="en-US" sz="2000" b="1" dirty="0" smtClean="0"/>
              <a:t> on the walls of its container. What would be the pressure exerted by the gas if it is completely transferred into a new container having a volume of 3 liters (assuming the temperature and quantity of gas remains constant)?</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25</a:t>
            </a:fld>
            <a:endParaRPr lang="en-US"/>
          </a:p>
        </p:txBody>
      </p:sp>
      <p:sp>
        <p:nvSpPr>
          <p:cNvPr id="5" name="Text Placeholder 2"/>
          <p:cNvSpPr txBox="1">
            <a:spLocks/>
          </p:cNvSpPr>
          <p:nvPr/>
        </p:nvSpPr>
        <p:spPr>
          <a:xfrm>
            <a:off x="372247" y="3256547"/>
            <a:ext cx="8229600" cy="314425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dk1"/>
              </a:buClr>
              <a:buSzPts val="1800"/>
              <a:buFont typeface="Calibri"/>
              <a:buChar char="•"/>
              <a:defRPr sz="3000" b="0" i="0" u="none" strike="noStrike" cap="none">
                <a:solidFill>
                  <a:schemeClr val="dk1"/>
                </a:solidFill>
                <a:latin typeface="Calibri"/>
                <a:ea typeface="Calibri"/>
                <a:cs typeface="Calibri"/>
                <a:sym typeface="Calibri"/>
              </a:defRPr>
            </a:lvl1pPr>
            <a:lvl2pPr marL="914400" marR="0" lvl="1" indent="-342900" algn="l" rtl="0">
              <a:lnSpc>
                <a:spcPct val="100000"/>
              </a:lnSpc>
              <a:spcBef>
                <a:spcPts val="36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36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9pPr>
          </a:lstStyle>
          <a:p>
            <a:pPr>
              <a:buFont typeface="Calibri"/>
              <a:buNone/>
            </a:pPr>
            <a:r>
              <a:rPr lang="en-US" sz="1800" dirty="0" smtClean="0"/>
              <a:t>Given:</a:t>
            </a:r>
          </a:p>
          <a:p>
            <a:pPr>
              <a:buFont typeface="Calibri"/>
              <a:buNone/>
            </a:pPr>
            <a:r>
              <a:rPr lang="en-US" sz="1800" dirty="0" smtClean="0"/>
              <a:t>Initial volume (V</a:t>
            </a:r>
            <a:r>
              <a:rPr lang="en-US" sz="1800" baseline="-25000" dirty="0" smtClean="0"/>
              <a:t>1</a:t>
            </a:r>
            <a:r>
              <a:rPr lang="en-US" sz="1800" dirty="0" smtClean="0"/>
              <a:t>) = 1L</a:t>
            </a:r>
          </a:p>
          <a:p>
            <a:pPr>
              <a:buFont typeface="Calibri"/>
              <a:buNone/>
            </a:pPr>
            <a:r>
              <a:rPr lang="en-US" sz="1800" dirty="0" smtClean="0"/>
              <a:t>Initial pressure (P</a:t>
            </a:r>
            <a:r>
              <a:rPr lang="en-US" sz="1800" baseline="-25000" dirty="0" smtClean="0"/>
              <a:t>1</a:t>
            </a:r>
            <a:r>
              <a:rPr lang="en-US" sz="1800" dirty="0" smtClean="0"/>
              <a:t>) = 400 </a:t>
            </a:r>
            <a:r>
              <a:rPr lang="en-US" sz="1800" dirty="0" err="1" smtClean="0"/>
              <a:t>kPa</a:t>
            </a:r>
            <a:endParaRPr lang="en-US" sz="1800" dirty="0" smtClean="0"/>
          </a:p>
          <a:p>
            <a:pPr>
              <a:buFont typeface="Calibri"/>
              <a:buNone/>
            </a:pPr>
            <a:r>
              <a:rPr lang="en-US" sz="1800" dirty="0" smtClean="0"/>
              <a:t>Final volume (V</a:t>
            </a:r>
            <a:r>
              <a:rPr lang="en-US" sz="1800" baseline="-25000" dirty="0" smtClean="0"/>
              <a:t>2</a:t>
            </a:r>
            <a:r>
              <a:rPr lang="en-US" sz="1800" dirty="0" smtClean="0"/>
              <a:t>) = 3L</a:t>
            </a:r>
          </a:p>
          <a:p>
            <a:pPr>
              <a:buFont typeface="Calibri"/>
              <a:buNone/>
            </a:pPr>
            <a:r>
              <a:rPr lang="en-US" sz="1800" dirty="0" smtClean="0"/>
              <a:t>Boyle’s law, P</a:t>
            </a:r>
            <a:r>
              <a:rPr lang="en-US" sz="1800" baseline="-25000" dirty="0" smtClean="0"/>
              <a:t>1</a:t>
            </a:r>
            <a:r>
              <a:rPr lang="en-US" sz="1800" dirty="0" smtClean="0"/>
              <a:t>V</a:t>
            </a:r>
            <a:r>
              <a:rPr lang="en-US" sz="1800" baseline="-25000" dirty="0" smtClean="0"/>
              <a:t>1</a:t>
            </a:r>
            <a:r>
              <a:rPr lang="en-US" sz="1800" dirty="0" smtClean="0"/>
              <a:t> = P</a:t>
            </a:r>
            <a:r>
              <a:rPr lang="en-US" sz="1800" baseline="-25000" dirty="0" smtClean="0"/>
              <a:t>2</a:t>
            </a:r>
            <a:r>
              <a:rPr lang="en-US" sz="1800" dirty="0" smtClean="0"/>
              <a:t>V</a:t>
            </a:r>
            <a:r>
              <a:rPr lang="en-US" sz="1800" baseline="-25000" dirty="0" smtClean="0"/>
              <a:t>2</a:t>
            </a:r>
            <a:r>
              <a:rPr lang="en-US" sz="1800" dirty="0" smtClean="0"/>
              <a:t> ⇒ P</a:t>
            </a:r>
            <a:r>
              <a:rPr lang="en-US" sz="1800" baseline="-25000" dirty="0" smtClean="0"/>
              <a:t>2</a:t>
            </a:r>
            <a:r>
              <a:rPr lang="en-US" sz="1800" dirty="0" smtClean="0"/>
              <a:t> = (P</a:t>
            </a:r>
            <a:r>
              <a:rPr lang="en-US" sz="1800" baseline="-25000" dirty="0" smtClean="0"/>
              <a:t>1</a:t>
            </a:r>
            <a:r>
              <a:rPr lang="en-US" sz="1800" dirty="0" smtClean="0"/>
              <a:t>V</a:t>
            </a:r>
            <a:r>
              <a:rPr lang="en-US" sz="1800" baseline="-25000" dirty="0" smtClean="0"/>
              <a:t>1</a:t>
            </a:r>
            <a:r>
              <a:rPr lang="en-US" sz="1800" dirty="0" smtClean="0"/>
              <a:t>)/V</a:t>
            </a:r>
            <a:r>
              <a:rPr lang="en-US" sz="1800" baseline="-25000" dirty="0" smtClean="0"/>
              <a:t>2</a:t>
            </a:r>
            <a:endParaRPr lang="en-US" sz="1800" dirty="0" smtClean="0"/>
          </a:p>
          <a:p>
            <a:pPr>
              <a:buFont typeface="Calibri"/>
              <a:buNone/>
            </a:pPr>
            <a:r>
              <a:rPr lang="en-US" sz="1800" dirty="0" smtClean="0"/>
              <a:t>P</a:t>
            </a:r>
            <a:r>
              <a:rPr lang="en-US" sz="1800" baseline="-25000" dirty="0" smtClean="0"/>
              <a:t>2</a:t>
            </a:r>
            <a:r>
              <a:rPr lang="en-US" sz="1800" dirty="0" smtClean="0"/>
              <a:t> = (1L x 400 </a:t>
            </a:r>
            <a:r>
              <a:rPr lang="en-US" sz="1800" dirty="0" err="1" smtClean="0"/>
              <a:t>kPa</a:t>
            </a:r>
            <a:r>
              <a:rPr lang="en-US" sz="1800" dirty="0" smtClean="0"/>
              <a:t>)/3L = </a:t>
            </a:r>
            <a:r>
              <a:rPr lang="en-US" sz="1800" b="1" dirty="0" smtClean="0"/>
              <a:t>133.33 </a:t>
            </a:r>
            <a:r>
              <a:rPr lang="en-US" sz="1800" b="1" dirty="0" err="1" smtClean="0"/>
              <a:t>kPa</a:t>
            </a:r>
            <a:endParaRPr lang="en-US" sz="1800" b="1" dirty="0" smtClean="0"/>
          </a:p>
          <a:p>
            <a:pPr>
              <a:buFont typeface="Calibri"/>
              <a:buNone/>
            </a:pPr>
            <a:endParaRPr lang="en-US" sz="1800" dirty="0" smtClean="0"/>
          </a:p>
          <a:p>
            <a:pPr>
              <a:buFont typeface="Calibri"/>
              <a:buNone/>
            </a:pPr>
            <a:r>
              <a:rPr lang="en-US" sz="1800" dirty="0" smtClean="0"/>
              <a:t>Therefore, the gas exerts a pressure of 133.33 </a:t>
            </a:r>
            <a:r>
              <a:rPr lang="en-US" sz="1800" dirty="0" err="1" smtClean="0"/>
              <a:t>kPa</a:t>
            </a:r>
            <a:r>
              <a:rPr lang="en-US" sz="1800" dirty="0" smtClean="0"/>
              <a:t> on the walls of the 3-liter container.</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Law</a:t>
            </a:r>
            <a:endParaRPr lang="en-US" dirty="0"/>
          </a:p>
        </p:txBody>
      </p:sp>
      <p:sp>
        <p:nvSpPr>
          <p:cNvPr id="3" name="Text Placeholder 2"/>
          <p:cNvSpPr>
            <a:spLocks noGrp="1"/>
          </p:cNvSpPr>
          <p:nvPr>
            <p:ph type="body" idx="1"/>
          </p:nvPr>
        </p:nvSpPr>
        <p:spPr/>
        <p:txBody>
          <a:bodyPr/>
          <a:lstStyle/>
          <a:p>
            <a:endParaRPr lang="en-US" dirty="0" smtClean="0"/>
          </a:p>
          <a:p>
            <a:r>
              <a:rPr lang="en-US" dirty="0" smtClean="0"/>
              <a:t/>
            </a:r>
            <a:br>
              <a:rPr lang="en-US" dirty="0" smtClean="0"/>
            </a:br>
            <a:r>
              <a:rPr lang="en-US" dirty="0" smtClean="0"/>
              <a:t> </a:t>
            </a:r>
            <a:br>
              <a:rPr lang="en-US" dirty="0" smtClean="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26</a:t>
            </a:fld>
            <a:endParaRPr lang="en-US"/>
          </a:p>
        </p:txBody>
      </p:sp>
      <p:pic>
        <p:nvPicPr>
          <p:cNvPr id="62466" name="Picture 2" descr="Temperature and Volume: Charles’s Law&#10;How is the volume of a gas related to its temperature?&#10;gas molecules&#10;moveable mass&#10;(..."/>
          <p:cNvPicPr>
            <a:picLocks noChangeAspect="1" noChangeArrowheads="1"/>
          </p:cNvPicPr>
          <p:nvPr/>
        </p:nvPicPr>
        <p:blipFill>
          <a:blip r:embed="rId2"/>
          <a:srcRect/>
          <a:stretch>
            <a:fillRect/>
          </a:stretch>
        </p:blipFill>
        <p:spPr bwMode="auto">
          <a:xfrm>
            <a:off x="-1" y="1387206"/>
            <a:ext cx="8932985" cy="5112068"/>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51" y="152400"/>
            <a:ext cx="8707901" cy="1143000"/>
          </a:xfrm>
        </p:spPr>
        <p:txBody>
          <a:bodyPr/>
          <a:lstStyle/>
          <a:p>
            <a:r>
              <a:rPr lang="en-US" dirty="0" smtClean="0"/>
              <a:t>Charles’ Law</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27</a:t>
            </a:fld>
            <a:endParaRPr lang="en-US"/>
          </a:p>
        </p:txBody>
      </p:sp>
      <p:pic>
        <p:nvPicPr>
          <p:cNvPr id="66562" name="Picture 2" descr="Temperature and Volume: Charles’s Law&#10;How is the volume of a gas related to its temperature?&#10;gas molecules&#10;moveable mass&#10;(..."/>
          <p:cNvPicPr>
            <a:picLocks noChangeAspect="1" noChangeArrowheads="1"/>
          </p:cNvPicPr>
          <p:nvPr/>
        </p:nvPicPr>
        <p:blipFill>
          <a:blip r:embed="rId2"/>
          <a:srcRect/>
          <a:stretch>
            <a:fillRect/>
          </a:stretch>
        </p:blipFill>
        <p:spPr bwMode="auto">
          <a:xfrm>
            <a:off x="0" y="1429408"/>
            <a:ext cx="8848578" cy="456247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Law</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28</a:t>
            </a:fld>
            <a:endParaRPr lang="en-US"/>
          </a:p>
        </p:txBody>
      </p:sp>
      <p:pic>
        <p:nvPicPr>
          <p:cNvPr id="67586" name="Picture 2" descr="Temperature and Volume: Charles’s Law&#10;How is the volume of a gas related to its temperature?&#10;gas molecules&#10;moveable mass&#10;(..."/>
          <p:cNvPicPr>
            <a:picLocks noChangeAspect="1" noChangeArrowheads="1"/>
          </p:cNvPicPr>
          <p:nvPr/>
        </p:nvPicPr>
        <p:blipFill>
          <a:blip r:embed="rId2"/>
          <a:srcRect/>
          <a:stretch>
            <a:fillRect/>
          </a:stretch>
        </p:blipFill>
        <p:spPr bwMode="auto">
          <a:xfrm>
            <a:off x="253218" y="1598221"/>
            <a:ext cx="8890782" cy="456247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Charles’ Law</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29</a:t>
            </a:fld>
            <a:endParaRPr lang="en-US"/>
          </a:p>
        </p:txBody>
      </p:sp>
      <p:pic>
        <p:nvPicPr>
          <p:cNvPr id="68610" name="Picture 2" descr="V1 = V2&#10;T1 T2&#10;Sample Problem 2:&#10;A gas sample at 40 o&#10;C occupies a volume&#10;of 2.32 L. If the temperature is increased&#10;to 75 ..."/>
          <p:cNvPicPr>
            <a:picLocks noChangeAspect="1" noChangeArrowheads="1"/>
          </p:cNvPicPr>
          <p:nvPr/>
        </p:nvPicPr>
        <p:blipFill>
          <a:blip r:embed="rId2"/>
          <a:srcRect/>
          <a:stretch>
            <a:fillRect/>
          </a:stretch>
        </p:blipFill>
        <p:spPr bwMode="auto">
          <a:xfrm>
            <a:off x="-43336" y="1566862"/>
            <a:ext cx="8679766" cy="456247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States of Matter</a:t>
            </a:r>
            <a:endParaRPr lang="en-US" dirty="0"/>
          </a:p>
        </p:txBody>
      </p:sp>
      <p:sp>
        <p:nvSpPr>
          <p:cNvPr id="3" name="Text Placeholder 2"/>
          <p:cNvSpPr>
            <a:spLocks noGrp="1"/>
          </p:cNvSpPr>
          <p:nvPr>
            <p:ph type="body" idx="1"/>
          </p:nvPr>
        </p:nvSpPr>
        <p:spPr>
          <a:xfrm>
            <a:off x="457200" y="1538068"/>
            <a:ext cx="8229600" cy="4942175"/>
          </a:xfrm>
        </p:spPr>
        <p:txBody>
          <a:bodyPr/>
          <a:lstStyle/>
          <a:p>
            <a:pPr>
              <a:buFont typeface="Wingdings" pitchFamily="2" charset="2"/>
              <a:buChar char="v"/>
            </a:pPr>
            <a:r>
              <a:rPr lang="en-US" dirty="0" smtClean="0"/>
              <a:t>The three states of matter are the three distinct physical forms that matter can take in most environments: gas, liquid and solid. </a:t>
            </a:r>
          </a:p>
          <a:p>
            <a:pPr>
              <a:buNone/>
            </a:pPr>
            <a:endParaRPr lang="en-US" dirty="0" smtClean="0"/>
          </a:p>
          <a:p>
            <a:pPr>
              <a:buFont typeface="Wingdings" pitchFamily="2" charset="2"/>
              <a:buChar char="v"/>
            </a:pPr>
            <a:r>
              <a:rPr lang="en-US" dirty="0" smtClean="0"/>
              <a:t>In extreme environments, other states may be present, such as plasma, Bose-Einstein condensates, neutron stars and quark-gluon plasmas.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30</a:t>
            </a:fld>
            <a:endParaRPr lang="en-US"/>
          </a:p>
        </p:txBody>
      </p:sp>
      <p:sp>
        <p:nvSpPr>
          <p:cNvPr id="5" name="Rectangle 4"/>
          <p:cNvSpPr/>
          <p:nvPr/>
        </p:nvSpPr>
        <p:spPr>
          <a:xfrm>
            <a:off x="309489" y="1406769"/>
            <a:ext cx="8342141" cy="584775"/>
          </a:xfrm>
          <a:prstGeom prst="rect">
            <a:avLst/>
          </a:prstGeom>
        </p:spPr>
        <p:txBody>
          <a:bodyPr wrap="square">
            <a:spAutoFit/>
          </a:bodyPr>
          <a:lstStyle/>
          <a:p>
            <a:r>
              <a:rPr lang="en-US" sz="3200" dirty="0" smtClean="0"/>
              <a:t>. </a:t>
            </a:r>
            <a:endParaRPr lang="en-US" sz="3200" dirty="0"/>
          </a:p>
        </p:txBody>
      </p:sp>
      <p:sp>
        <p:nvSpPr>
          <p:cNvPr id="6" name="TextBox 5"/>
          <p:cNvSpPr txBox="1"/>
          <p:nvPr/>
        </p:nvSpPr>
        <p:spPr>
          <a:xfrm>
            <a:off x="2138289" y="506437"/>
            <a:ext cx="3756074" cy="646331"/>
          </a:xfrm>
          <a:prstGeom prst="rect">
            <a:avLst/>
          </a:prstGeom>
          <a:noFill/>
        </p:spPr>
        <p:txBody>
          <a:bodyPr wrap="square" rtlCol="0">
            <a:spAutoFit/>
          </a:bodyPr>
          <a:lstStyle/>
          <a:p>
            <a:r>
              <a:rPr lang="en-US" sz="3600" b="1" dirty="0" smtClean="0">
                <a:latin typeface="Calibri" pitchFamily="34" charset="0"/>
                <a:cs typeface="Calibri" pitchFamily="34" charset="0"/>
              </a:rPr>
              <a:t>Question</a:t>
            </a:r>
            <a:endParaRPr lang="en-US" sz="3600" b="1" dirty="0">
              <a:latin typeface="Calibri" pitchFamily="34" charset="0"/>
              <a:cs typeface="Calibri" pitchFamily="34" charset="0"/>
            </a:endParaRPr>
          </a:p>
        </p:txBody>
      </p:sp>
      <p:sp>
        <p:nvSpPr>
          <p:cNvPr id="2" name="Rectangle 1"/>
          <p:cNvSpPr/>
          <p:nvPr/>
        </p:nvSpPr>
        <p:spPr>
          <a:xfrm>
            <a:off x="174404" y="1467837"/>
            <a:ext cx="9038453" cy="584775"/>
          </a:xfrm>
          <a:prstGeom prst="rect">
            <a:avLst/>
          </a:prstGeom>
        </p:spPr>
        <p:txBody>
          <a:bodyPr wrap="square">
            <a:spAutoFit/>
          </a:bodyPr>
          <a:lstStyle/>
          <a:p>
            <a:r>
              <a:rPr lang="en-US" sz="1600" dirty="0">
                <a:latin typeface="Minion Pro"/>
              </a:rPr>
              <a:t>A gas occupies a volume of 300cm3 at 0°C(degree </a:t>
            </a:r>
            <a:r>
              <a:rPr lang="en-US" sz="1600" dirty="0" err="1">
                <a:latin typeface="Minion Pro"/>
              </a:rPr>
              <a:t>celsius</a:t>
            </a:r>
            <a:r>
              <a:rPr lang="en-US" sz="1600" dirty="0">
                <a:latin typeface="Minion Pro"/>
              </a:rPr>
              <a:t>) and 780 </a:t>
            </a:r>
            <a:r>
              <a:rPr lang="en-US" sz="1600" dirty="0" err="1">
                <a:latin typeface="Minion Pro"/>
              </a:rPr>
              <a:t>torrs</a:t>
            </a:r>
            <a:r>
              <a:rPr lang="en-US" sz="1600" dirty="0">
                <a:latin typeface="Minion Pro"/>
              </a:rPr>
              <a:t>. What volume (in liters) will it occupy at 80°C (degree </a:t>
            </a:r>
            <a:r>
              <a:rPr lang="en-US" sz="1600" dirty="0" err="1">
                <a:latin typeface="Minion Pro"/>
              </a:rPr>
              <a:t>celsius</a:t>
            </a:r>
            <a:r>
              <a:rPr lang="en-US" sz="1600" dirty="0">
                <a:latin typeface="Minion Pro"/>
              </a:rPr>
              <a:t>) and 780 mm Hg?</a:t>
            </a:r>
            <a:endParaRPr lang="en-US" sz="1600" dirty="0"/>
          </a:p>
        </p:txBody>
      </p:sp>
      <p:sp>
        <p:nvSpPr>
          <p:cNvPr id="3" name="Rectangle 2"/>
          <p:cNvSpPr/>
          <p:nvPr/>
        </p:nvSpPr>
        <p:spPr>
          <a:xfrm>
            <a:off x="174404" y="2052612"/>
            <a:ext cx="8218493" cy="4678204"/>
          </a:xfrm>
          <a:prstGeom prst="rect">
            <a:avLst/>
          </a:prstGeom>
        </p:spPr>
        <p:txBody>
          <a:bodyPr wrap="square">
            <a:spAutoFit/>
          </a:bodyPr>
          <a:lstStyle/>
          <a:p>
            <a:r>
              <a:rPr lang="en-US" sz="1800" dirty="0">
                <a:latin typeface="Minion Pro"/>
              </a:rPr>
              <a:t>Given,</a:t>
            </a:r>
          </a:p>
          <a:p>
            <a:pPr>
              <a:buFont typeface="Arial" panose="020B0604020202020204" pitchFamily="34" charset="0"/>
              <a:buChar char="•"/>
            </a:pPr>
            <a:r>
              <a:rPr lang="en-US" sz="1800" dirty="0">
                <a:solidFill>
                  <a:srgbClr val="0B0B0B"/>
                </a:solidFill>
                <a:latin typeface="Minion Pro"/>
              </a:rPr>
              <a:t>V1= 300 cm³</a:t>
            </a:r>
          </a:p>
          <a:p>
            <a:pPr>
              <a:buFont typeface="Arial" panose="020B0604020202020204" pitchFamily="34" charset="0"/>
              <a:buChar char="•"/>
            </a:pPr>
            <a:r>
              <a:rPr lang="en-US" sz="1800" dirty="0">
                <a:solidFill>
                  <a:srgbClr val="0B0B0B"/>
                </a:solidFill>
                <a:latin typeface="Minion Pro"/>
              </a:rPr>
              <a:t>T1= 0° C = 0+273 = 273 K</a:t>
            </a:r>
          </a:p>
          <a:p>
            <a:pPr>
              <a:buFont typeface="Arial" panose="020B0604020202020204" pitchFamily="34" charset="0"/>
              <a:buChar char="•"/>
            </a:pPr>
            <a:r>
              <a:rPr lang="en-US" sz="1800" dirty="0">
                <a:solidFill>
                  <a:srgbClr val="0B0B0B"/>
                </a:solidFill>
                <a:latin typeface="Minion Pro"/>
              </a:rPr>
              <a:t>T2= 80° C = 80+273 = 353 K</a:t>
            </a:r>
          </a:p>
          <a:p>
            <a:pPr>
              <a:buFont typeface="Arial" panose="020B0604020202020204" pitchFamily="34" charset="0"/>
              <a:buChar char="•"/>
            </a:pPr>
            <a:r>
              <a:rPr lang="en-US" sz="1800" dirty="0">
                <a:solidFill>
                  <a:srgbClr val="0B0B0B"/>
                </a:solidFill>
                <a:latin typeface="Minion Pro"/>
              </a:rPr>
              <a:t>V2 =?</a:t>
            </a:r>
          </a:p>
          <a:p>
            <a:r>
              <a:rPr lang="en-US" sz="1800" dirty="0">
                <a:latin typeface="Minion Pro"/>
              </a:rPr>
              <a:t>Here the pressure is constant and only the temperature is modified.</a:t>
            </a:r>
          </a:p>
          <a:p>
            <a:endParaRPr lang="en-US" sz="1800" dirty="0" smtClean="0">
              <a:latin typeface="Minion Pro"/>
            </a:endParaRPr>
          </a:p>
          <a:p>
            <a:r>
              <a:rPr lang="en-US" sz="1800" dirty="0" smtClean="0">
                <a:latin typeface="Minion Pro"/>
              </a:rPr>
              <a:t>Using </a:t>
            </a:r>
            <a:r>
              <a:rPr lang="en-US" sz="1800" dirty="0">
                <a:latin typeface="Minion Pro"/>
              </a:rPr>
              <a:t>Charles </a:t>
            </a:r>
            <a:r>
              <a:rPr lang="en-US" sz="1800" dirty="0" smtClean="0">
                <a:latin typeface="Minion Pro"/>
              </a:rPr>
              <a:t>Law</a:t>
            </a:r>
            <a:endParaRPr lang="en-US" sz="1800" dirty="0">
              <a:latin typeface="Minion Pro"/>
            </a:endParaRPr>
          </a:p>
          <a:p>
            <a:r>
              <a:rPr lang="en-US" sz="1800" dirty="0">
                <a:latin typeface="Minion Pro"/>
              </a:rPr>
              <a:t>(</a:t>
            </a:r>
            <a:r>
              <a:rPr lang="en-US" sz="1800" dirty="0" smtClean="0">
                <a:latin typeface="Minion Pro"/>
              </a:rPr>
              <a:t>V1)/(T1</a:t>
            </a:r>
            <a:r>
              <a:rPr lang="en-US" sz="1800" dirty="0">
                <a:latin typeface="Minion Pro"/>
              </a:rPr>
              <a:t>)=(V2</a:t>
            </a:r>
            <a:r>
              <a:rPr lang="en-US" sz="1800" dirty="0" smtClean="0">
                <a:latin typeface="Minion Pro"/>
              </a:rPr>
              <a:t>)/(</a:t>
            </a:r>
            <a:r>
              <a:rPr lang="en-US" sz="1800" dirty="0">
                <a:latin typeface="Minion Pro"/>
              </a:rPr>
              <a:t>T2)</a:t>
            </a:r>
          </a:p>
          <a:p>
            <a:r>
              <a:rPr lang="en-US" sz="1800" dirty="0">
                <a:latin typeface="Minion Pro"/>
              </a:rPr>
              <a:t>300 </a:t>
            </a:r>
            <a:r>
              <a:rPr lang="en-US" sz="1800" dirty="0" smtClean="0">
                <a:latin typeface="Minion Pro"/>
              </a:rPr>
              <a:t>/ </a:t>
            </a:r>
            <a:r>
              <a:rPr lang="en-US" sz="1800" dirty="0">
                <a:latin typeface="Minion Pro"/>
              </a:rPr>
              <a:t>273=V2 </a:t>
            </a:r>
            <a:r>
              <a:rPr lang="en-US" sz="1800" dirty="0" smtClean="0">
                <a:latin typeface="Minion Pro"/>
              </a:rPr>
              <a:t>/ 353</a:t>
            </a:r>
            <a:endParaRPr lang="en-US" sz="1800" dirty="0">
              <a:latin typeface="Minion Pro"/>
            </a:endParaRPr>
          </a:p>
          <a:p>
            <a:r>
              <a:rPr lang="en-US" sz="1800" dirty="0">
                <a:latin typeface="Minion Pro"/>
              </a:rPr>
              <a:t>V2</a:t>
            </a:r>
            <a:r>
              <a:rPr lang="en-US" sz="1800" dirty="0" smtClean="0">
                <a:latin typeface="Minion Pro"/>
              </a:rPr>
              <a:t>= </a:t>
            </a:r>
            <a:r>
              <a:rPr lang="en-US" sz="1800" u="sng" dirty="0" smtClean="0">
                <a:latin typeface="Minion Pro"/>
              </a:rPr>
              <a:t>300 x 353</a:t>
            </a:r>
          </a:p>
          <a:p>
            <a:r>
              <a:rPr lang="en-US" sz="1800" dirty="0">
                <a:latin typeface="Minion Pro"/>
              </a:rPr>
              <a:t> </a:t>
            </a:r>
            <a:r>
              <a:rPr lang="en-US" sz="1800" dirty="0" smtClean="0">
                <a:latin typeface="Minion Pro"/>
              </a:rPr>
              <a:t>          273</a:t>
            </a:r>
          </a:p>
          <a:p>
            <a:r>
              <a:rPr lang="en-US" sz="1800" dirty="0" smtClean="0">
                <a:latin typeface="Minion Pro"/>
              </a:rPr>
              <a:t>387cm3</a:t>
            </a:r>
          </a:p>
          <a:p>
            <a:r>
              <a:rPr lang="en-US" sz="1800" dirty="0" smtClean="0">
                <a:latin typeface="Minion Pro"/>
              </a:rPr>
              <a:t>1 </a:t>
            </a:r>
            <a:r>
              <a:rPr lang="en-US" sz="1800" dirty="0">
                <a:latin typeface="Minion Pro"/>
              </a:rPr>
              <a:t>milliliter = 0.001 </a:t>
            </a:r>
            <a:r>
              <a:rPr lang="en-US" sz="1800" dirty="0" err="1">
                <a:latin typeface="Minion Pro"/>
              </a:rPr>
              <a:t>litre</a:t>
            </a:r>
            <a:r>
              <a:rPr lang="en-US" sz="1800" dirty="0">
                <a:latin typeface="Minion Pro"/>
              </a:rPr>
              <a:t> =1 x 10</a:t>
            </a:r>
            <a:r>
              <a:rPr lang="en-US" sz="1800" baseline="30000" dirty="0">
                <a:latin typeface="Minion Pro"/>
              </a:rPr>
              <a:t>-3</a:t>
            </a:r>
            <a:r>
              <a:rPr lang="en-US" sz="1800" dirty="0">
                <a:latin typeface="Minion Pro"/>
              </a:rPr>
              <a:t> </a:t>
            </a:r>
            <a:r>
              <a:rPr lang="en-US" sz="1800" dirty="0" err="1">
                <a:latin typeface="Minion Pro"/>
              </a:rPr>
              <a:t>litre</a:t>
            </a:r>
            <a:endParaRPr lang="en-US" sz="1800" dirty="0">
              <a:latin typeface="Minion Pro"/>
            </a:endParaRPr>
          </a:p>
          <a:p>
            <a:r>
              <a:rPr lang="en-US" sz="1800" dirty="0">
                <a:latin typeface="Minion Pro"/>
              </a:rPr>
              <a:t>∴ </a:t>
            </a:r>
            <a:r>
              <a:rPr lang="en-US" sz="1800" dirty="0" smtClean="0">
                <a:latin typeface="Minion Pro"/>
              </a:rPr>
              <a:t>387cubic </a:t>
            </a:r>
            <a:r>
              <a:rPr lang="en-US" sz="1800" dirty="0">
                <a:latin typeface="Minion Pro"/>
              </a:rPr>
              <a:t>centimeter = </a:t>
            </a:r>
            <a:r>
              <a:rPr lang="en-US" sz="1800" dirty="0" smtClean="0">
                <a:latin typeface="Minion Pro"/>
              </a:rPr>
              <a:t>387 </a:t>
            </a:r>
            <a:r>
              <a:rPr lang="en-US" sz="1800" dirty="0">
                <a:latin typeface="Minion Pro"/>
              </a:rPr>
              <a:t>x 10</a:t>
            </a:r>
            <a:r>
              <a:rPr lang="en-US" sz="1800" baseline="30000" dirty="0">
                <a:latin typeface="Minion Pro"/>
              </a:rPr>
              <a:t>-3</a:t>
            </a:r>
            <a:r>
              <a:rPr lang="en-US" sz="1800" dirty="0">
                <a:latin typeface="Minion Pro"/>
              </a:rPr>
              <a:t> </a:t>
            </a:r>
            <a:r>
              <a:rPr lang="en-US" sz="1800" dirty="0" err="1" smtClean="0">
                <a:latin typeface="Minion Pro"/>
              </a:rPr>
              <a:t>litres</a:t>
            </a:r>
            <a:r>
              <a:rPr lang="en-US" sz="1800" dirty="0" smtClean="0">
                <a:latin typeface="Minion Pro"/>
              </a:rPr>
              <a:t> </a:t>
            </a:r>
            <a:r>
              <a:rPr lang="en-US" sz="1800" b="1" dirty="0" smtClean="0">
                <a:latin typeface="Minion Pro"/>
              </a:rPr>
              <a:t>= 0.387litres</a:t>
            </a:r>
            <a:endParaRPr lang="en-US" sz="1800" b="1" dirty="0">
              <a:latin typeface="Minion Pro"/>
            </a:endParaRPr>
          </a:p>
          <a:p>
            <a:r>
              <a:rPr lang="en-US" dirty="0">
                <a:solidFill>
                  <a:srgbClr val="0B0B0B"/>
                </a:solidFill>
                <a:latin typeface="Open Sans"/>
              </a:rPr>
              <a:t/>
            </a:r>
            <a:br>
              <a:rPr lang="en-US" dirty="0">
                <a:solidFill>
                  <a:srgbClr val="0B0B0B"/>
                </a:solidFill>
                <a:latin typeface="Open Sans"/>
              </a:rPr>
            </a:b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 calcmode="lin" valueType="num">
                                      <p:cBhvr additive="base">
                                        <p:cTn id="4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 calcmode="lin" valueType="num">
                                      <p:cBhvr additive="base">
                                        <p:cTn id="5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 calcmode="lin" valueType="num">
                                      <p:cBhvr additive="base">
                                        <p:cTn id="5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 calcmode="lin" valueType="num">
                                      <p:cBhvr additive="base">
                                        <p:cTn id="6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 calcmode="lin" valueType="num">
                                      <p:cBhvr additive="base">
                                        <p:cTn id="6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Gay-Lussac’s Law</a:t>
            </a:r>
            <a:endParaRPr lang="en-US" dirty="0"/>
          </a:p>
        </p:txBody>
      </p:sp>
      <p:sp>
        <p:nvSpPr>
          <p:cNvPr id="3" name="Text Placeholder 2"/>
          <p:cNvSpPr>
            <a:spLocks noGrp="1"/>
          </p:cNvSpPr>
          <p:nvPr>
            <p:ph type="body" idx="1"/>
          </p:nvPr>
        </p:nvSpPr>
        <p:spPr>
          <a:xfrm>
            <a:off x="457200" y="1383323"/>
            <a:ext cx="8229600" cy="4942175"/>
          </a:xfrm>
        </p:spPr>
        <p:txBody>
          <a:bodyPr/>
          <a:lstStyle/>
          <a:p>
            <a:pPr>
              <a:buFont typeface="Wingdings" pitchFamily="2" charset="2"/>
              <a:buChar char="v"/>
            </a:pPr>
            <a:r>
              <a:rPr lang="en-US" sz="2400" dirty="0" smtClean="0"/>
              <a:t>Explains the relationship between pressure, P and temperature, T at constant volume, V and number of moles, n.</a:t>
            </a:r>
          </a:p>
          <a:p>
            <a:endParaRPr lang="en-US" sz="2400" dirty="0" smtClean="0"/>
          </a:p>
          <a:p>
            <a:pPr>
              <a:buFont typeface="Wingdings" pitchFamily="2" charset="2"/>
              <a:buChar char="v"/>
            </a:pPr>
            <a:r>
              <a:rPr lang="en-US" sz="2400" dirty="0" smtClean="0"/>
              <a:t>If T </a:t>
            </a:r>
            <a:r>
              <a:rPr lang="en-US" sz="2400" dirty="0" smtClean="0">
                <a:sym typeface="Symbol" pitchFamily="18" charset="2"/>
              </a:rPr>
              <a:t>is increased, the gas molecules will move faster, colliding with the walls more frequently &amp; more energetically.</a:t>
            </a:r>
          </a:p>
          <a:p>
            <a:pPr>
              <a:buFont typeface="Wingdings" pitchFamily="2" charset="2"/>
              <a:buChar char="v"/>
            </a:pPr>
            <a:r>
              <a:rPr lang="en-US" sz="2400" dirty="0" smtClean="0">
                <a:sym typeface="Symbol" pitchFamily="18" charset="2"/>
              </a:rPr>
              <a:t>Pressure results from collisions between gas molecules and walls of container. </a:t>
            </a:r>
          </a:p>
          <a:p>
            <a:pPr>
              <a:buFont typeface="Wingdings" pitchFamily="2" charset="2"/>
              <a:buChar char="v"/>
            </a:pPr>
            <a:r>
              <a:rPr lang="en-US" sz="2400" dirty="0" smtClean="0">
                <a:sym typeface="Symbol" pitchFamily="18" charset="2"/>
              </a:rPr>
              <a:t> So, if   T increases, we expect P to increase.</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effectLst>
                  <a:outerShdw blurRad="38100" dist="38100" dir="2700000" algn="tl">
                    <a:srgbClr val="000000"/>
                  </a:outerShdw>
                </a:effectLst>
              </a:rPr>
              <a:t>Typical data from a Gay-Lussac type experiment.  What kind of relationship is illustrated in this graph?</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32</a:t>
            </a:fld>
            <a:endParaRPr lang="en-US"/>
          </a:p>
        </p:txBody>
      </p:sp>
      <p:pic>
        <p:nvPicPr>
          <p:cNvPr id="5" name="Picture 4" descr="Gay-Lussac Law Graph">
            <a:hlinkClick r:id="rId2"/>
          </p:cNvPr>
          <p:cNvPicPr>
            <a:picLocks noChangeAspect="1" noChangeArrowheads="1"/>
          </p:cNvPicPr>
          <p:nvPr/>
        </p:nvPicPr>
        <p:blipFill>
          <a:blip r:embed="rId3"/>
          <a:srcRect/>
          <a:stretch>
            <a:fillRect/>
          </a:stretch>
        </p:blipFill>
        <p:spPr bwMode="auto">
          <a:xfrm>
            <a:off x="1371600" y="1676400"/>
            <a:ext cx="6062663" cy="4581525"/>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Gay-Lussac’s Law</a:t>
            </a:r>
          </a:p>
        </p:txBody>
      </p:sp>
      <p:sp>
        <p:nvSpPr>
          <p:cNvPr id="8195" name="Rectangle 3"/>
          <p:cNvSpPr>
            <a:spLocks noGrp="1" noChangeArrowheads="1"/>
          </p:cNvSpPr>
          <p:nvPr>
            <p:ph type="body" idx="1"/>
          </p:nvPr>
        </p:nvSpPr>
        <p:spPr>
          <a:xfrm>
            <a:off x="492369" y="2410267"/>
            <a:ext cx="6921306" cy="1570892"/>
          </a:xfrm>
        </p:spPr>
        <p:txBody>
          <a:bodyPr/>
          <a:lstStyle/>
          <a:p>
            <a:pPr algn="ctr">
              <a:buFont typeface="Wingdings" pitchFamily="2" charset="2"/>
              <a:buNone/>
            </a:pPr>
            <a:r>
              <a:rPr lang="en-US" sz="4000" b="1" u="sng" dirty="0"/>
              <a:t>P</a:t>
            </a:r>
            <a:r>
              <a:rPr lang="en-US" sz="4000" b="1" baseline="-25000" dirty="0"/>
              <a:t>1</a:t>
            </a:r>
            <a:r>
              <a:rPr lang="en-US" sz="4000" b="1" dirty="0"/>
              <a:t>   =   </a:t>
            </a:r>
            <a:r>
              <a:rPr lang="en-US" sz="4000" b="1" u="sng" dirty="0"/>
              <a:t>P</a:t>
            </a:r>
            <a:r>
              <a:rPr lang="en-US" sz="4000" b="1" baseline="-25000" dirty="0"/>
              <a:t>2</a:t>
            </a:r>
          </a:p>
          <a:p>
            <a:pPr algn="ctr">
              <a:buFont typeface="Wingdings" pitchFamily="2" charset="2"/>
              <a:buNone/>
            </a:pPr>
            <a:r>
              <a:rPr lang="en-US" sz="4000" b="1" dirty="0"/>
              <a:t>T</a:t>
            </a:r>
            <a:r>
              <a:rPr lang="en-US" sz="4000" b="1" baseline="-25000" dirty="0"/>
              <a:t>1</a:t>
            </a:r>
            <a:r>
              <a:rPr lang="en-US" sz="4000" b="1" dirty="0"/>
              <a:t>         T</a:t>
            </a:r>
            <a:r>
              <a:rPr lang="en-US" sz="4000" b="1" baseline="-25000" dirty="0"/>
              <a:t>2</a:t>
            </a:r>
          </a:p>
        </p:txBody>
      </p:sp>
      <p:sp>
        <p:nvSpPr>
          <p:cNvPr id="4" name="Rectangle 3"/>
          <p:cNvSpPr/>
          <p:nvPr/>
        </p:nvSpPr>
        <p:spPr>
          <a:xfrm>
            <a:off x="358725" y="4161771"/>
            <a:ext cx="8349175" cy="1569660"/>
          </a:xfrm>
          <a:prstGeom prst="rect">
            <a:avLst/>
          </a:prstGeom>
        </p:spPr>
        <p:txBody>
          <a:bodyPr wrap="square">
            <a:spAutoFit/>
          </a:bodyPr>
          <a:lstStyle/>
          <a:p>
            <a:r>
              <a:rPr lang="en-US" sz="2400" dirty="0" smtClean="0">
                <a:latin typeface="Calibri" pitchFamily="34" charset="0"/>
                <a:cs typeface="Calibri" pitchFamily="34" charset="0"/>
              </a:rPr>
              <a:t>P</a:t>
            </a:r>
            <a:r>
              <a:rPr lang="en-US" sz="2400" baseline="-25000" dirty="0" smtClean="0">
                <a:latin typeface="Calibri" pitchFamily="34" charset="0"/>
                <a:cs typeface="Calibri" pitchFamily="34" charset="0"/>
              </a:rPr>
              <a:t>1</a:t>
            </a:r>
            <a:r>
              <a:rPr lang="en-US" sz="2400" dirty="0" smtClean="0">
                <a:latin typeface="Calibri" pitchFamily="34" charset="0"/>
                <a:cs typeface="Calibri" pitchFamily="34" charset="0"/>
              </a:rPr>
              <a:t>  =  initial pressure</a:t>
            </a:r>
          </a:p>
          <a:p>
            <a:r>
              <a:rPr lang="en-US" sz="2400" dirty="0" smtClean="0">
                <a:latin typeface="Calibri" pitchFamily="34" charset="0"/>
                <a:cs typeface="Calibri" pitchFamily="34" charset="0"/>
              </a:rPr>
              <a:t>T</a:t>
            </a:r>
            <a:r>
              <a:rPr lang="en-US" sz="2400" baseline="-25000" dirty="0" smtClean="0">
                <a:latin typeface="Calibri" pitchFamily="34" charset="0"/>
                <a:cs typeface="Calibri" pitchFamily="34" charset="0"/>
              </a:rPr>
              <a:t>1 </a:t>
            </a:r>
            <a:r>
              <a:rPr lang="en-US" sz="2400" dirty="0" smtClean="0">
                <a:latin typeface="Calibri" pitchFamily="34" charset="0"/>
                <a:cs typeface="Calibri" pitchFamily="34" charset="0"/>
              </a:rPr>
              <a:t> =  absolute temperature.</a:t>
            </a:r>
          </a:p>
          <a:p>
            <a:r>
              <a:rPr lang="en-US" sz="2400" dirty="0" smtClean="0">
                <a:latin typeface="Calibri" pitchFamily="34" charset="0"/>
                <a:cs typeface="Calibri" pitchFamily="34" charset="0"/>
              </a:rPr>
              <a:t>P</a:t>
            </a:r>
            <a:r>
              <a:rPr lang="en-US" sz="2400" baseline="-25000" dirty="0" smtClean="0">
                <a:latin typeface="Calibri" pitchFamily="34" charset="0"/>
                <a:cs typeface="Calibri" pitchFamily="34" charset="0"/>
              </a:rPr>
              <a:t>2</a:t>
            </a:r>
            <a:r>
              <a:rPr lang="en-US" sz="2400" dirty="0" smtClean="0">
                <a:latin typeface="Calibri" pitchFamily="34" charset="0"/>
                <a:cs typeface="Calibri" pitchFamily="34" charset="0"/>
              </a:rPr>
              <a:t> =  final pressure </a:t>
            </a:r>
          </a:p>
          <a:p>
            <a:r>
              <a:rPr lang="en-US" sz="2400" dirty="0" smtClean="0">
                <a:latin typeface="Calibri" pitchFamily="34" charset="0"/>
                <a:cs typeface="Calibri" pitchFamily="34" charset="0"/>
              </a:rPr>
              <a:t>T</a:t>
            </a:r>
            <a:r>
              <a:rPr lang="en-US" sz="2400" baseline="-25000" dirty="0" smtClean="0">
                <a:latin typeface="Calibri" pitchFamily="34" charset="0"/>
                <a:cs typeface="Calibri" pitchFamily="34" charset="0"/>
              </a:rPr>
              <a:t>2</a:t>
            </a:r>
            <a:r>
              <a:rPr lang="en-US" sz="2400" dirty="0" smtClean="0">
                <a:latin typeface="Calibri" pitchFamily="34" charset="0"/>
                <a:cs typeface="Calibri" pitchFamily="34" charset="0"/>
              </a:rPr>
              <a:t> =  final temperature.</a:t>
            </a:r>
            <a:endParaRPr lang="en-US" sz="2400" dirty="0">
              <a:latin typeface="Calibri" pitchFamily="34" charset="0"/>
              <a:cs typeface="Calibri" pitchFamily="34" charset="0"/>
            </a:endParaRPr>
          </a:p>
        </p:txBody>
      </p:sp>
      <p:sp>
        <p:nvSpPr>
          <p:cNvPr id="5" name="TextBox 4"/>
          <p:cNvSpPr txBox="1"/>
          <p:nvPr/>
        </p:nvSpPr>
        <p:spPr>
          <a:xfrm>
            <a:off x="253218" y="1561514"/>
            <a:ext cx="8890782" cy="830997"/>
          </a:xfrm>
          <a:prstGeom prst="rect">
            <a:avLst/>
          </a:prstGeom>
          <a:noFill/>
        </p:spPr>
        <p:txBody>
          <a:bodyPr wrap="square" rtlCol="0">
            <a:spAutoFit/>
          </a:bodyPr>
          <a:lstStyle/>
          <a:p>
            <a:pPr fontAlgn="base">
              <a:buFont typeface="Wingdings" pitchFamily="2" charset="2"/>
              <a:buChar char="v"/>
            </a:pPr>
            <a:r>
              <a:rPr lang="en-US" sz="2400" dirty="0" smtClean="0">
                <a:latin typeface="Calibri" pitchFamily="34" charset="0"/>
                <a:cs typeface="Calibri" pitchFamily="34" charset="0"/>
              </a:rPr>
              <a:t>When volume is held constant, pressure of a gas is directly proportional to its temperature.</a:t>
            </a:r>
            <a:endParaRPr lang="en-US"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Combined Gas Law</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sz="2400" dirty="0" smtClean="0"/>
              <a:t>The combined gas law describes how a gas responds to changes in conditions.</a:t>
            </a:r>
          </a:p>
          <a:p>
            <a:pPr lvl="2">
              <a:buFont typeface="Wingdings" pitchFamily="2" charset="2"/>
              <a:buChar char="v"/>
            </a:pPr>
            <a:r>
              <a:rPr lang="en-US" sz="2000" b="1" dirty="0" smtClean="0"/>
              <a:t>It combines the previous gas laws into a single equation.</a:t>
            </a:r>
          </a:p>
          <a:p>
            <a:pPr lvl="2">
              <a:buNone/>
            </a:pPr>
            <a:endParaRPr lang="en-US" sz="1800" dirty="0" smtClean="0"/>
          </a:p>
          <a:p>
            <a:pPr>
              <a:buFont typeface="Wingdings" pitchFamily="2" charset="2"/>
              <a:buChar char="v"/>
            </a:pPr>
            <a:r>
              <a:rPr lang="en-US" sz="2400" dirty="0" smtClean="0"/>
              <a:t>It states that the ratio of the product of pressure, volume and the absolute temperature of a gas is equal to a constant.</a:t>
            </a:r>
          </a:p>
          <a:p>
            <a:pPr>
              <a:buNone/>
            </a:pPr>
            <a:r>
              <a:rPr lang="en-US" sz="2400" dirty="0" smtClean="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34</a:t>
            </a:fld>
            <a:endParaRPr lang="en-US"/>
          </a:p>
        </p:txBody>
      </p:sp>
      <p:graphicFrame>
        <p:nvGraphicFramePr>
          <p:cNvPr id="2049" name="Object 1"/>
          <p:cNvGraphicFramePr>
            <a:graphicFrameLocks noChangeAspect="1"/>
          </p:cNvGraphicFramePr>
          <p:nvPr/>
        </p:nvGraphicFramePr>
        <p:xfrm>
          <a:off x="2859259" y="4389608"/>
          <a:ext cx="3583744" cy="1561026"/>
        </p:xfrm>
        <a:graphic>
          <a:graphicData uri="http://schemas.openxmlformats.org/presentationml/2006/ole">
            <mc:AlternateContent xmlns:mc="http://schemas.openxmlformats.org/markup-compatibility/2006">
              <mc:Choice xmlns:v="urn:schemas-microsoft-com:vml" Requires="v">
                <p:oleObj spid="_x0000_s2100" name="Equation" r:id="rId3" imgW="723600" imgH="431640" progId="">
                  <p:embed/>
                </p:oleObj>
              </mc:Choice>
              <mc:Fallback>
                <p:oleObj name="Equation" r:id="rId3" imgW="723600" imgH="431640" progId="">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9259" y="4389608"/>
                        <a:ext cx="3583744" cy="1561026"/>
                      </a:xfrm>
                      <a:prstGeom prst="rect">
                        <a:avLst/>
                      </a:prstGeom>
                      <a:solidFill>
                        <a:srgbClr val="EBEB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dissolve">
                                      <p:cBhvr>
                                        <p:cTn id="7" dur="500"/>
                                        <p:tgtEl>
                                          <p:spTgt spid="20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Text Placeholder 2"/>
          <p:cNvSpPr>
            <a:spLocks noGrp="1"/>
          </p:cNvSpPr>
          <p:nvPr>
            <p:ph type="body" idx="1"/>
          </p:nvPr>
        </p:nvSpPr>
        <p:spPr>
          <a:xfrm>
            <a:off x="211015" y="1524000"/>
            <a:ext cx="8707902" cy="4942175"/>
          </a:xfrm>
        </p:spPr>
        <p:txBody>
          <a:bodyPr/>
          <a:lstStyle/>
          <a:p>
            <a:pPr>
              <a:buFont typeface="Wingdings" pitchFamily="2" charset="2"/>
              <a:buChar char="v"/>
            </a:pPr>
            <a:r>
              <a:rPr lang="en-US" sz="3200" b="1" dirty="0" smtClean="0">
                <a:solidFill>
                  <a:srgbClr val="FF0000"/>
                </a:solidFill>
              </a:rPr>
              <a:t>SATP</a:t>
            </a:r>
            <a:r>
              <a:rPr lang="en-US" sz="3200" b="1" dirty="0" smtClean="0"/>
              <a:t> (Standard ambient temperature and pressure) = 25</a:t>
            </a:r>
            <a:r>
              <a:rPr lang="en-US" sz="3200" b="1" baseline="30000" dirty="0" smtClean="0"/>
              <a:t>0</a:t>
            </a:r>
            <a:r>
              <a:rPr lang="en-US" sz="3200" b="1" dirty="0" smtClean="0"/>
              <a:t>C (298.15 K) and 1 bar; </a:t>
            </a:r>
          </a:p>
          <a:p>
            <a:pPr>
              <a:buNone/>
            </a:pPr>
            <a:endParaRPr lang="en-US" sz="3200" b="1" dirty="0" smtClean="0"/>
          </a:p>
          <a:p>
            <a:pPr>
              <a:buFont typeface="Wingdings" pitchFamily="2" charset="2"/>
              <a:buChar char="v"/>
            </a:pPr>
            <a:r>
              <a:rPr lang="en-US" sz="3200" b="1" dirty="0" smtClean="0">
                <a:solidFill>
                  <a:srgbClr val="FF0000"/>
                </a:solidFill>
              </a:rPr>
              <a:t>STP</a:t>
            </a:r>
            <a:r>
              <a:rPr lang="en-US" sz="3200" b="1" dirty="0" smtClean="0"/>
              <a:t> (standard temperature and pressure)    </a:t>
            </a:r>
          </a:p>
          <a:p>
            <a:pPr>
              <a:buNone/>
            </a:pPr>
            <a:r>
              <a:rPr lang="en-US" sz="3200" b="1" dirty="0" smtClean="0"/>
              <a:t>     = 0</a:t>
            </a:r>
            <a:r>
              <a:rPr lang="en-US" sz="3200" b="1" baseline="30000" dirty="0" smtClean="0"/>
              <a:t>0</a:t>
            </a:r>
            <a:r>
              <a:rPr lang="en-US" sz="3200" b="1" dirty="0" smtClean="0"/>
              <a:t>C (273.15 K) and 1 atm.</a:t>
            </a:r>
          </a:p>
          <a:p>
            <a:pPr>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p:cNvSpPr txBox="1">
            <a:spLocks noChangeArrowheads="1"/>
          </p:cNvSpPr>
          <p:nvPr/>
        </p:nvSpPr>
        <p:spPr bwMode="auto">
          <a:xfrm>
            <a:off x="381000" y="1752600"/>
            <a:ext cx="8610600" cy="822325"/>
          </a:xfrm>
          <a:prstGeom prst="rect">
            <a:avLst/>
          </a:prstGeom>
          <a:noFill/>
          <a:ln w="9525">
            <a:noFill/>
            <a:miter lim="800000"/>
            <a:headEnd/>
            <a:tailEnd/>
          </a:ln>
          <a:effectLst/>
        </p:spPr>
        <p:txBody>
          <a:bodyPr>
            <a:spAutoFit/>
          </a:bodyPr>
          <a:lstStyle/>
          <a:p>
            <a:r>
              <a:rPr lang="en-US" sz="2400" dirty="0"/>
              <a:t>When measured at STP, a quantity of gas has a volume of 500 dm</a:t>
            </a:r>
            <a:r>
              <a:rPr lang="en-US" sz="2400" baseline="30000" dirty="0"/>
              <a:t>3</a:t>
            </a:r>
            <a:r>
              <a:rPr lang="en-US" sz="2400" dirty="0"/>
              <a:t>.  What volume will it occupy at 0 </a:t>
            </a:r>
            <a:r>
              <a:rPr lang="en-US" sz="2400" baseline="30000" dirty="0" err="1"/>
              <a:t>o</a:t>
            </a:r>
            <a:r>
              <a:rPr lang="en-US" sz="2400" dirty="0" err="1"/>
              <a:t>C</a:t>
            </a:r>
            <a:r>
              <a:rPr lang="en-US" sz="2400" dirty="0"/>
              <a:t> and 93.3 </a:t>
            </a:r>
            <a:r>
              <a:rPr lang="en-US" sz="2400" dirty="0" err="1"/>
              <a:t>kPa</a:t>
            </a:r>
            <a:r>
              <a:rPr lang="en-US" sz="2400" dirty="0"/>
              <a:t>?</a:t>
            </a:r>
          </a:p>
        </p:txBody>
      </p:sp>
      <p:sp>
        <p:nvSpPr>
          <p:cNvPr id="23556" name="Text Box 4"/>
          <p:cNvSpPr txBox="1">
            <a:spLocks noChangeArrowheads="1"/>
          </p:cNvSpPr>
          <p:nvPr/>
        </p:nvSpPr>
        <p:spPr bwMode="auto">
          <a:xfrm>
            <a:off x="1057275" y="4038600"/>
            <a:ext cx="3616696" cy="2308324"/>
          </a:xfrm>
          <a:prstGeom prst="rect">
            <a:avLst/>
          </a:prstGeom>
          <a:noFill/>
          <a:ln w="9525">
            <a:noFill/>
            <a:miter lim="800000"/>
            <a:headEnd/>
            <a:tailEnd/>
          </a:ln>
          <a:effectLst/>
        </p:spPr>
        <p:txBody>
          <a:bodyPr wrap="none">
            <a:spAutoFit/>
          </a:bodyPr>
          <a:lstStyle/>
          <a:p>
            <a:r>
              <a:rPr lang="en-US" sz="2400" dirty="0"/>
              <a:t>P</a:t>
            </a:r>
            <a:r>
              <a:rPr lang="en-US" sz="2400" baseline="-25000" dirty="0"/>
              <a:t>1</a:t>
            </a:r>
            <a:r>
              <a:rPr lang="en-US" sz="2400" dirty="0"/>
              <a:t> =  101.3 </a:t>
            </a:r>
            <a:r>
              <a:rPr lang="en-US" sz="2400" dirty="0" err="1"/>
              <a:t>kPa</a:t>
            </a:r>
            <a:endParaRPr lang="en-US" sz="2400" dirty="0"/>
          </a:p>
          <a:p>
            <a:r>
              <a:rPr lang="en-US" sz="2400" dirty="0"/>
              <a:t>T</a:t>
            </a:r>
            <a:r>
              <a:rPr lang="en-US" sz="2400" baseline="-25000" dirty="0"/>
              <a:t>1</a:t>
            </a:r>
            <a:r>
              <a:rPr lang="en-US" sz="2400" dirty="0"/>
              <a:t> =  273 K</a:t>
            </a:r>
          </a:p>
          <a:p>
            <a:r>
              <a:rPr lang="en-US" sz="2400" dirty="0"/>
              <a:t>V</a:t>
            </a:r>
            <a:r>
              <a:rPr lang="en-US" sz="2400" baseline="-25000" dirty="0"/>
              <a:t>1</a:t>
            </a:r>
            <a:r>
              <a:rPr lang="en-US" sz="2400" dirty="0"/>
              <a:t> =  500 dm</a:t>
            </a:r>
            <a:r>
              <a:rPr lang="en-US" sz="2400" baseline="30000" dirty="0"/>
              <a:t>3</a:t>
            </a:r>
          </a:p>
          <a:p>
            <a:r>
              <a:rPr lang="en-US" sz="2400" dirty="0"/>
              <a:t>P</a:t>
            </a:r>
            <a:r>
              <a:rPr lang="en-US" sz="2400" baseline="-25000" dirty="0"/>
              <a:t>2</a:t>
            </a:r>
            <a:r>
              <a:rPr lang="en-US" sz="2400" dirty="0"/>
              <a:t> =  93.3 </a:t>
            </a:r>
            <a:r>
              <a:rPr lang="en-US" sz="2400" dirty="0" err="1"/>
              <a:t>kPa</a:t>
            </a:r>
            <a:endParaRPr lang="en-US" sz="2400" dirty="0"/>
          </a:p>
          <a:p>
            <a:r>
              <a:rPr lang="en-US" sz="2400" dirty="0"/>
              <a:t>T</a:t>
            </a:r>
            <a:r>
              <a:rPr lang="en-US" sz="2400" baseline="-25000" dirty="0"/>
              <a:t>2</a:t>
            </a:r>
            <a:r>
              <a:rPr lang="en-US" sz="2400" dirty="0"/>
              <a:t> =  </a:t>
            </a:r>
            <a:r>
              <a:rPr lang="en-US" sz="2400" dirty="0" smtClean="0"/>
              <a:t>0</a:t>
            </a:r>
            <a:r>
              <a:rPr lang="en-US" sz="2400" baseline="30000" dirty="0" smtClean="0"/>
              <a:t>o</a:t>
            </a:r>
            <a:r>
              <a:rPr lang="en-US" sz="2400" dirty="0" smtClean="0"/>
              <a:t>C </a:t>
            </a:r>
            <a:r>
              <a:rPr lang="en-US" sz="2400" dirty="0"/>
              <a:t>+ 273  =  273 K</a:t>
            </a:r>
          </a:p>
          <a:p>
            <a:r>
              <a:rPr lang="en-US" sz="2400" dirty="0"/>
              <a:t>V</a:t>
            </a:r>
            <a:r>
              <a:rPr lang="en-US" sz="2400" baseline="-25000" dirty="0"/>
              <a:t>2</a:t>
            </a:r>
            <a:r>
              <a:rPr lang="en-US" sz="2400" dirty="0"/>
              <a:t> =  X dm</a:t>
            </a:r>
            <a:r>
              <a:rPr lang="en-US" sz="2400" baseline="30000" dirty="0"/>
              <a:t>3</a:t>
            </a:r>
          </a:p>
        </p:txBody>
      </p:sp>
      <p:sp>
        <p:nvSpPr>
          <p:cNvPr id="23557" name="Text Box 5"/>
          <p:cNvSpPr txBox="1">
            <a:spLocks noChangeArrowheads="1"/>
          </p:cNvSpPr>
          <p:nvPr/>
        </p:nvSpPr>
        <p:spPr bwMode="auto">
          <a:xfrm>
            <a:off x="3082725" y="2839549"/>
            <a:ext cx="5429692" cy="461665"/>
          </a:xfrm>
          <a:prstGeom prst="rect">
            <a:avLst/>
          </a:prstGeom>
          <a:noFill/>
          <a:ln w="9525">
            <a:noFill/>
            <a:miter lim="800000"/>
            <a:headEnd/>
            <a:tailEnd/>
          </a:ln>
          <a:effectLst/>
        </p:spPr>
        <p:txBody>
          <a:bodyPr wrap="none">
            <a:spAutoFit/>
          </a:bodyPr>
          <a:lstStyle/>
          <a:p>
            <a:r>
              <a:rPr lang="en-US" sz="2000" dirty="0"/>
              <a:t>(101.3 </a:t>
            </a:r>
            <a:r>
              <a:rPr lang="en-US" sz="2000" dirty="0" err="1"/>
              <a:t>kPa</a:t>
            </a:r>
            <a:r>
              <a:rPr lang="en-US" sz="2000" dirty="0"/>
              <a:t>) x (500 dm</a:t>
            </a:r>
            <a:r>
              <a:rPr lang="en-US" sz="2000" baseline="30000" dirty="0"/>
              <a:t>3</a:t>
            </a:r>
            <a:r>
              <a:rPr lang="en-US" sz="2000" dirty="0"/>
              <a:t>)  </a:t>
            </a:r>
            <a:r>
              <a:rPr lang="en-US" sz="2000" dirty="0" smtClean="0"/>
              <a:t> </a:t>
            </a:r>
            <a:r>
              <a:rPr lang="en-US" sz="2400" dirty="0" smtClean="0"/>
              <a:t> =  </a:t>
            </a:r>
            <a:r>
              <a:rPr lang="en-US" sz="2000" dirty="0" smtClean="0"/>
              <a:t>(93.3 </a:t>
            </a:r>
            <a:r>
              <a:rPr lang="en-US" sz="2000" dirty="0" err="1"/>
              <a:t>kPa</a:t>
            </a:r>
            <a:r>
              <a:rPr lang="en-US" sz="2000" dirty="0"/>
              <a:t>) x (V</a:t>
            </a:r>
            <a:r>
              <a:rPr lang="en-US" sz="2000" baseline="-25000" dirty="0"/>
              <a:t>2</a:t>
            </a:r>
            <a:r>
              <a:rPr lang="en-US" sz="2000" dirty="0"/>
              <a:t>)</a:t>
            </a:r>
          </a:p>
        </p:txBody>
      </p:sp>
      <p:sp>
        <p:nvSpPr>
          <p:cNvPr id="23558" name="Line 6"/>
          <p:cNvSpPr>
            <a:spLocks noChangeShapeType="1"/>
          </p:cNvSpPr>
          <p:nvPr/>
        </p:nvSpPr>
        <p:spPr bwMode="auto">
          <a:xfrm>
            <a:off x="3250809" y="3276600"/>
            <a:ext cx="2590800" cy="0"/>
          </a:xfrm>
          <a:prstGeom prst="line">
            <a:avLst/>
          </a:prstGeom>
          <a:noFill/>
          <a:ln w="9525">
            <a:solidFill>
              <a:schemeClr val="tx1"/>
            </a:solidFill>
            <a:round/>
            <a:headEnd/>
            <a:tailEnd/>
          </a:ln>
          <a:effectLst/>
        </p:spPr>
        <p:txBody>
          <a:bodyPr/>
          <a:lstStyle/>
          <a:p>
            <a:endParaRPr lang="en-US"/>
          </a:p>
        </p:txBody>
      </p:sp>
      <p:sp>
        <p:nvSpPr>
          <p:cNvPr id="23559" name="Line 7"/>
          <p:cNvSpPr>
            <a:spLocks noChangeShapeType="1"/>
          </p:cNvSpPr>
          <p:nvPr/>
        </p:nvSpPr>
        <p:spPr bwMode="auto">
          <a:xfrm>
            <a:off x="6498102" y="3318803"/>
            <a:ext cx="1752600" cy="0"/>
          </a:xfrm>
          <a:prstGeom prst="line">
            <a:avLst/>
          </a:prstGeom>
          <a:noFill/>
          <a:ln w="9525">
            <a:solidFill>
              <a:schemeClr val="tx1"/>
            </a:solidFill>
            <a:round/>
            <a:headEnd/>
            <a:tailEnd/>
          </a:ln>
          <a:effectLst/>
        </p:spPr>
        <p:txBody>
          <a:bodyPr/>
          <a:lstStyle/>
          <a:p>
            <a:endParaRPr lang="en-US"/>
          </a:p>
        </p:txBody>
      </p:sp>
      <p:sp>
        <p:nvSpPr>
          <p:cNvPr id="23560" name="Text Box 8"/>
          <p:cNvSpPr txBox="1">
            <a:spLocks noChangeArrowheads="1"/>
          </p:cNvSpPr>
          <p:nvPr/>
        </p:nvSpPr>
        <p:spPr bwMode="auto">
          <a:xfrm>
            <a:off x="4140298" y="3318804"/>
            <a:ext cx="854721" cy="400110"/>
          </a:xfrm>
          <a:prstGeom prst="rect">
            <a:avLst/>
          </a:prstGeom>
          <a:noFill/>
          <a:ln w="9525">
            <a:noFill/>
            <a:miter lim="800000"/>
            <a:headEnd/>
            <a:tailEnd/>
          </a:ln>
          <a:effectLst/>
        </p:spPr>
        <p:txBody>
          <a:bodyPr wrap="none">
            <a:spAutoFit/>
          </a:bodyPr>
          <a:lstStyle/>
          <a:p>
            <a:r>
              <a:rPr lang="en-US" sz="2000" dirty="0"/>
              <a:t>273 K</a:t>
            </a:r>
          </a:p>
        </p:txBody>
      </p:sp>
      <p:sp>
        <p:nvSpPr>
          <p:cNvPr id="23561" name="Text Box 9"/>
          <p:cNvSpPr txBox="1">
            <a:spLocks noChangeArrowheads="1"/>
          </p:cNvSpPr>
          <p:nvPr/>
        </p:nvSpPr>
        <p:spPr bwMode="auto">
          <a:xfrm>
            <a:off x="7057830" y="3318803"/>
            <a:ext cx="854721" cy="400110"/>
          </a:xfrm>
          <a:prstGeom prst="rect">
            <a:avLst/>
          </a:prstGeom>
          <a:noFill/>
          <a:ln w="9525">
            <a:noFill/>
            <a:miter lim="800000"/>
            <a:headEnd/>
            <a:tailEnd/>
          </a:ln>
          <a:effectLst/>
        </p:spPr>
        <p:txBody>
          <a:bodyPr wrap="none">
            <a:spAutoFit/>
          </a:bodyPr>
          <a:lstStyle/>
          <a:p>
            <a:r>
              <a:rPr lang="en-US" sz="2000" dirty="0"/>
              <a:t>273 K</a:t>
            </a:r>
          </a:p>
        </p:txBody>
      </p:sp>
      <p:sp>
        <p:nvSpPr>
          <p:cNvPr id="23562" name="Text Box 10"/>
          <p:cNvSpPr txBox="1">
            <a:spLocks noChangeArrowheads="1"/>
          </p:cNvSpPr>
          <p:nvPr/>
        </p:nvSpPr>
        <p:spPr bwMode="auto">
          <a:xfrm>
            <a:off x="5168534" y="4336366"/>
            <a:ext cx="2044149" cy="913070"/>
          </a:xfrm>
          <a:prstGeom prst="rect">
            <a:avLst/>
          </a:prstGeom>
          <a:noFill/>
          <a:ln w="9525">
            <a:noFill/>
            <a:miter lim="800000"/>
            <a:headEnd/>
            <a:tailEnd/>
          </a:ln>
          <a:effectLst/>
        </p:spPr>
        <p:txBody>
          <a:bodyPr wrap="none">
            <a:spAutoFit/>
          </a:bodyPr>
          <a:lstStyle/>
          <a:p>
            <a:r>
              <a:rPr lang="en-US" sz="2000" dirty="0"/>
              <a:t>V</a:t>
            </a:r>
            <a:r>
              <a:rPr lang="en-US" sz="2000" baseline="-25000" dirty="0"/>
              <a:t>2</a:t>
            </a:r>
            <a:r>
              <a:rPr lang="en-US" sz="2000" dirty="0"/>
              <a:t>  =  542.9 </a:t>
            </a:r>
            <a:r>
              <a:rPr lang="en-US" sz="2000" dirty="0" smtClean="0"/>
              <a:t>dm</a:t>
            </a:r>
            <a:r>
              <a:rPr lang="en-US" sz="2000" baseline="30000" dirty="0" smtClean="0"/>
              <a:t>3</a:t>
            </a:r>
          </a:p>
          <a:p>
            <a:r>
              <a:rPr lang="en-US" sz="2000" baseline="30000" dirty="0" smtClean="0"/>
              <a:t>	</a:t>
            </a:r>
          </a:p>
          <a:p>
            <a:r>
              <a:rPr lang="en-US" sz="2000" baseline="30000" dirty="0" smtClean="0"/>
              <a:t> </a:t>
            </a:r>
            <a:r>
              <a:rPr lang="en-US" sz="2000" dirty="0" smtClean="0"/>
              <a:t>     = 542.9L</a:t>
            </a:r>
            <a:endParaRPr lang="en-US" sz="2000" baseline="30000" dirty="0"/>
          </a:p>
        </p:txBody>
      </p:sp>
      <p:graphicFrame>
        <p:nvGraphicFramePr>
          <p:cNvPr id="23563" name="Object 11"/>
          <p:cNvGraphicFramePr>
            <a:graphicFrameLocks noChangeAspect="1"/>
          </p:cNvGraphicFramePr>
          <p:nvPr/>
        </p:nvGraphicFramePr>
        <p:xfrm>
          <a:off x="1143000" y="2673350"/>
          <a:ext cx="1905000" cy="1136650"/>
        </p:xfrm>
        <a:graphic>
          <a:graphicData uri="http://schemas.openxmlformats.org/presentationml/2006/ole">
            <mc:AlternateContent xmlns:mc="http://schemas.openxmlformats.org/markup-compatibility/2006">
              <mc:Choice xmlns:v="urn:schemas-microsoft-com:vml" Requires="v">
                <p:oleObj spid="_x0000_s1078" name="Equation" r:id="rId7" imgW="723600" imgH="431640" progId="">
                  <p:embed/>
                </p:oleObj>
              </mc:Choice>
              <mc:Fallback>
                <p:oleObj name="Equation" r:id="rId7" imgW="723600" imgH="43164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673350"/>
                        <a:ext cx="1905000" cy="1136650"/>
                      </a:xfrm>
                      <a:prstGeom prst="rect">
                        <a:avLst/>
                      </a:prstGeom>
                      <a:solidFill>
                        <a:srgbClr val="EBEB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565" name="Text Box 13"/>
          <p:cNvSpPr txBox="1">
            <a:spLocks noChangeArrowheads="1"/>
          </p:cNvSpPr>
          <p:nvPr/>
        </p:nvSpPr>
        <p:spPr bwMode="auto">
          <a:xfrm>
            <a:off x="4133117" y="3790071"/>
            <a:ext cx="3667992" cy="400110"/>
          </a:xfrm>
          <a:prstGeom prst="rect">
            <a:avLst/>
          </a:prstGeom>
          <a:noFill/>
          <a:ln w="9525">
            <a:noFill/>
            <a:miter lim="800000"/>
            <a:headEnd/>
            <a:tailEnd/>
          </a:ln>
          <a:effectLst/>
        </p:spPr>
        <p:txBody>
          <a:bodyPr wrap="none">
            <a:spAutoFit/>
          </a:bodyPr>
          <a:lstStyle/>
          <a:p>
            <a:r>
              <a:rPr lang="en-US" sz="2000" dirty="0"/>
              <a:t>(101.3) x (500)  =  (93.3) x (V</a:t>
            </a:r>
            <a:r>
              <a:rPr lang="en-US" sz="2000" baseline="-25000" dirty="0"/>
              <a:t>2</a:t>
            </a:r>
            <a:r>
              <a:rPr lang="en-US" sz="2000" dirty="0"/>
              <a:t>)</a:t>
            </a:r>
          </a:p>
        </p:txBody>
      </p:sp>
      <p:sp>
        <p:nvSpPr>
          <p:cNvPr id="15" name="TextBox 14"/>
          <p:cNvSpPr txBox="1"/>
          <p:nvPr/>
        </p:nvSpPr>
        <p:spPr>
          <a:xfrm>
            <a:off x="661183" y="872197"/>
            <a:ext cx="1983544" cy="523220"/>
          </a:xfrm>
          <a:prstGeom prst="rect">
            <a:avLst/>
          </a:prstGeom>
          <a:noFill/>
        </p:spPr>
        <p:txBody>
          <a:bodyPr wrap="square" rtlCol="0">
            <a:spAutoFit/>
          </a:bodyPr>
          <a:lstStyle/>
          <a:p>
            <a:r>
              <a:rPr lang="en-US" sz="2800" b="1" dirty="0" smtClean="0"/>
              <a:t>Question</a:t>
            </a:r>
            <a:endParaRPr lang="en-US" sz="2800" b="1" dirty="0"/>
          </a:p>
        </p:txBody>
      </p:sp>
      <p:sp>
        <p:nvSpPr>
          <p:cNvPr id="17" name="TextBox 16"/>
          <p:cNvSpPr txBox="1"/>
          <p:nvPr/>
        </p:nvSpPr>
        <p:spPr>
          <a:xfrm>
            <a:off x="5852160" y="6049108"/>
            <a:ext cx="1035861" cy="307777"/>
          </a:xfrm>
          <a:prstGeom prst="rect">
            <a:avLst/>
          </a:prstGeom>
          <a:noFill/>
        </p:spPr>
        <p:txBody>
          <a:bodyPr wrap="none" rtlCol="0">
            <a:spAutoFit/>
          </a:bodyPr>
          <a:lstStyle/>
          <a:p>
            <a:r>
              <a:rPr lang="en-US" dirty="0" smtClean="0"/>
              <a:t>1 dm</a:t>
            </a:r>
            <a:r>
              <a:rPr lang="en-US" baseline="30000" dirty="0" smtClean="0"/>
              <a:t>3 </a:t>
            </a:r>
            <a:r>
              <a:rPr lang="en-US" dirty="0" smtClean="0"/>
              <a:t>= 1L</a:t>
            </a:r>
            <a:endParaRPr lang="en-US"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box(out)">
                                      <p:cBhvr>
                                        <p:cTn id="7" dur="500"/>
                                        <p:tgtEl>
                                          <p:spTgt spid="235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563"/>
                                        </p:tgtEl>
                                        <p:attrNameLst>
                                          <p:attrName>style.visibility</p:attrName>
                                        </p:attrNameLst>
                                      </p:cBhvr>
                                      <p:to>
                                        <p:strVal val="visible"/>
                                      </p:to>
                                    </p:set>
                                    <p:animEffect transition="in" filter="dissolve">
                                      <p:cBhvr>
                                        <p:cTn id="12" dur="500"/>
                                        <p:tgtEl>
                                          <p:spTgt spid="2356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556">
                                            <p:txEl>
                                              <p:pRg st="0" end="0"/>
                                            </p:txEl>
                                          </p:spTgt>
                                        </p:tgtEl>
                                        <p:attrNameLst>
                                          <p:attrName>style.visibility</p:attrName>
                                        </p:attrNameLst>
                                      </p:cBhvr>
                                      <p:to>
                                        <p:strVal val="visible"/>
                                      </p:to>
                                    </p:set>
                                    <p:animEffect transition="in" filter="dissolve">
                                      <p:cBhvr>
                                        <p:cTn id="17" dur="500"/>
                                        <p:tgtEl>
                                          <p:spTgt spid="2355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556">
                                            <p:txEl>
                                              <p:pRg st="1" end="1"/>
                                            </p:txEl>
                                          </p:spTgt>
                                        </p:tgtEl>
                                        <p:attrNameLst>
                                          <p:attrName>style.visibility</p:attrName>
                                        </p:attrNameLst>
                                      </p:cBhvr>
                                      <p:to>
                                        <p:strVal val="visible"/>
                                      </p:to>
                                    </p:set>
                                    <p:animEffect transition="in" filter="dissolve">
                                      <p:cBhvr>
                                        <p:cTn id="22" dur="500"/>
                                        <p:tgtEl>
                                          <p:spTgt spid="2355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556">
                                            <p:txEl>
                                              <p:pRg st="2" end="2"/>
                                            </p:txEl>
                                          </p:spTgt>
                                        </p:tgtEl>
                                        <p:attrNameLst>
                                          <p:attrName>style.visibility</p:attrName>
                                        </p:attrNameLst>
                                      </p:cBhvr>
                                      <p:to>
                                        <p:strVal val="visible"/>
                                      </p:to>
                                    </p:set>
                                    <p:animEffect transition="in" filter="dissolve">
                                      <p:cBhvr>
                                        <p:cTn id="27" dur="500"/>
                                        <p:tgtEl>
                                          <p:spTgt spid="2355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556">
                                            <p:txEl>
                                              <p:pRg st="3" end="3"/>
                                            </p:txEl>
                                          </p:spTgt>
                                        </p:tgtEl>
                                        <p:attrNameLst>
                                          <p:attrName>style.visibility</p:attrName>
                                        </p:attrNameLst>
                                      </p:cBhvr>
                                      <p:to>
                                        <p:strVal val="visible"/>
                                      </p:to>
                                    </p:set>
                                    <p:animEffect transition="in" filter="dissolve">
                                      <p:cBhvr>
                                        <p:cTn id="32" dur="500"/>
                                        <p:tgtEl>
                                          <p:spTgt spid="23556">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556">
                                            <p:txEl>
                                              <p:pRg st="4" end="4"/>
                                            </p:txEl>
                                          </p:spTgt>
                                        </p:tgtEl>
                                        <p:attrNameLst>
                                          <p:attrName>style.visibility</p:attrName>
                                        </p:attrNameLst>
                                      </p:cBhvr>
                                      <p:to>
                                        <p:strVal val="visible"/>
                                      </p:to>
                                    </p:set>
                                    <p:animEffect transition="in" filter="dissolve">
                                      <p:cBhvr>
                                        <p:cTn id="37" dur="500"/>
                                        <p:tgtEl>
                                          <p:spTgt spid="2355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556">
                                            <p:txEl>
                                              <p:pRg st="5" end="5"/>
                                            </p:txEl>
                                          </p:spTgt>
                                        </p:tgtEl>
                                        <p:attrNameLst>
                                          <p:attrName>style.visibility</p:attrName>
                                        </p:attrNameLst>
                                      </p:cBhvr>
                                      <p:to>
                                        <p:strVal val="visible"/>
                                      </p:to>
                                    </p:set>
                                    <p:animEffect transition="in" filter="dissolve">
                                      <p:cBhvr>
                                        <p:cTn id="42" dur="500"/>
                                        <p:tgtEl>
                                          <p:spTgt spid="23556">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557">
                                            <p:txEl>
                                              <p:pRg st="0" end="0"/>
                                            </p:txEl>
                                          </p:spTgt>
                                        </p:tgtEl>
                                        <p:attrNameLst>
                                          <p:attrName>style.visibility</p:attrName>
                                        </p:attrNameLst>
                                      </p:cBhvr>
                                      <p:to>
                                        <p:strVal val="visible"/>
                                      </p:to>
                                    </p:set>
                                    <p:animEffect transition="in" filter="dissolve">
                                      <p:cBhvr>
                                        <p:cTn id="47" dur="500"/>
                                        <p:tgtEl>
                                          <p:spTgt spid="23557">
                                            <p:txEl>
                                              <p:pRg st="0" end="0"/>
                                            </p:txEl>
                                          </p:spTgt>
                                        </p:tgtEl>
                                      </p:cBhvr>
                                    </p:animEffect>
                                  </p:childTnLst>
                                </p:cTn>
                              </p:par>
                            </p:childTnLst>
                          </p:cTn>
                        </p:par>
                        <p:par>
                          <p:cTn id="48" fill="hold">
                            <p:stCondLst>
                              <p:cond delay="500"/>
                            </p:stCondLst>
                            <p:childTnLst>
                              <p:par>
                                <p:cTn id="49" presetID="9" presetClass="entr" presetSubtype="0" fill="hold" grpId="0" nodeType="afterEffect">
                                  <p:stCondLst>
                                    <p:cond delay="0"/>
                                  </p:stCondLst>
                                  <p:childTnLst>
                                    <p:set>
                                      <p:cBhvr>
                                        <p:cTn id="50" dur="1" fill="hold">
                                          <p:stCondLst>
                                            <p:cond delay="0"/>
                                          </p:stCondLst>
                                        </p:cTn>
                                        <p:tgtEl>
                                          <p:spTgt spid="23558"/>
                                        </p:tgtEl>
                                        <p:attrNameLst>
                                          <p:attrName>style.visibility</p:attrName>
                                        </p:attrNameLst>
                                      </p:cBhvr>
                                      <p:to>
                                        <p:strVal val="visible"/>
                                      </p:to>
                                    </p:set>
                                    <p:animEffect transition="in" filter="dissolve">
                                      <p:cBhvr>
                                        <p:cTn id="51" dur="500"/>
                                        <p:tgtEl>
                                          <p:spTgt spid="23558"/>
                                        </p:tgtEl>
                                      </p:cBhvr>
                                    </p:animEffect>
                                  </p:childTnLst>
                                </p:cTn>
                              </p:par>
                            </p:childTnLst>
                          </p:cTn>
                        </p:par>
                        <p:par>
                          <p:cTn id="52" fill="hold">
                            <p:stCondLst>
                              <p:cond delay="1000"/>
                            </p:stCondLst>
                            <p:childTnLst>
                              <p:par>
                                <p:cTn id="53" presetID="9" presetClass="entr" presetSubtype="0" fill="hold" grpId="0" nodeType="afterEffect">
                                  <p:stCondLst>
                                    <p:cond delay="0"/>
                                  </p:stCondLst>
                                  <p:childTnLst>
                                    <p:set>
                                      <p:cBhvr>
                                        <p:cTn id="54" dur="1" fill="hold">
                                          <p:stCondLst>
                                            <p:cond delay="0"/>
                                          </p:stCondLst>
                                        </p:cTn>
                                        <p:tgtEl>
                                          <p:spTgt spid="23559"/>
                                        </p:tgtEl>
                                        <p:attrNameLst>
                                          <p:attrName>style.visibility</p:attrName>
                                        </p:attrNameLst>
                                      </p:cBhvr>
                                      <p:to>
                                        <p:strVal val="visible"/>
                                      </p:to>
                                    </p:set>
                                    <p:animEffect transition="in" filter="dissolve">
                                      <p:cBhvr>
                                        <p:cTn id="55" dur="500"/>
                                        <p:tgtEl>
                                          <p:spTgt spid="23559"/>
                                        </p:tgtEl>
                                      </p:cBhvr>
                                    </p:animEffect>
                                  </p:childTnLst>
                                </p:cTn>
                              </p:par>
                            </p:childTnLst>
                          </p:cTn>
                        </p:par>
                        <p:par>
                          <p:cTn id="56" fill="hold">
                            <p:stCondLst>
                              <p:cond delay="1500"/>
                            </p:stCondLst>
                            <p:childTnLst>
                              <p:par>
                                <p:cTn id="57" presetID="9" presetClass="entr" presetSubtype="0" fill="hold" grpId="0" nodeType="afterEffect">
                                  <p:stCondLst>
                                    <p:cond delay="0"/>
                                  </p:stCondLst>
                                  <p:childTnLst>
                                    <p:set>
                                      <p:cBhvr>
                                        <p:cTn id="58" dur="1" fill="hold">
                                          <p:stCondLst>
                                            <p:cond delay="0"/>
                                          </p:stCondLst>
                                        </p:cTn>
                                        <p:tgtEl>
                                          <p:spTgt spid="23560">
                                            <p:txEl>
                                              <p:pRg st="0" end="0"/>
                                            </p:txEl>
                                          </p:spTgt>
                                        </p:tgtEl>
                                        <p:attrNameLst>
                                          <p:attrName>style.visibility</p:attrName>
                                        </p:attrNameLst>
                                      </p:cBhvr>
                                      <p:to>
                                        <p:strVal val="visible"/>
                                      </p:to>
                                    </p:set>
                                    <p:animEffect transition="in" filter="dissolve">
                                      <p:cBhvr>
                                        <p:cTn id="59" dur="500"/>
                                        <p:tgtEl>
                                          <p:spTgt spid="23560">
                                            <p:txEl>
                                              <p:pRg st="0" end="0"/>
                                            </p:txEl>
                                          </p:spTgt>
                                        </p:tgtEl>
                                      </p:cBhvr>
                                    </p:animEffect>
                                  </p:childTnLst>
                                </p:cTn>
                              </p:par>
                            </p:childTnLst>
                          </p:cTn>
                        </p:par>
                        <p:par>
                          <p:cTn id="60" fill="hold">
                            <p:stCondLst>
                              <p:cond delay="2000"/>
                            </p:stCondLst>
                            <p:childTnLst>
                              <p:par>
                                <p:cTn id="61" presetID="9" presetClass="entr" presetSubtype="0" fill="hold" grpId="0" nodeType="afterEffect">
                                  <p:stCondLst>
                                    <p:cond delay="0"/>
                                  </p:stCondLst>
                                  <p:childTnLst>
                                    <p:set>
                                      <p:cBhvr>
                                        <p:cTn id="62" dur="1" fill="hold">
                                          <p:stCondLst>
                                            <p:cond delay="0"/>
                                          </p:stCondLst>
                                        </p:cTn>
                                        <p:tgtEl>
                                          <p:spTgt spid="23561">
                                            <p:txEl>
                                              <p:pRg st="0" end="0"/>
                                            </p:txEl>
                                          </p:spTgt>
                                        </p:tgtEl>
                                        <p:attrNameLst>
                                          <p:attrName>style.visibility</p:attrName>
                                        </p:attrNameLst>
                                      </p:cBhvr>
                                      <p:to>
                                        <p:strVal val="visible"/>
                                      </p:to>
                                    </p:set>
                                    <p:animEffect transition="in" filter="dissolve">
                                      <p:cBhvr>
                                        <p:cTn id="63" dur="500"/>
                                        <p:tgtEl>
                                          <p:spTgt spid="2356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mph" presetSubtype="0" grpId="1" nodeType="clickEffect">
                                  <p:stCondLst>
                                    <p:cond delay="0"/>
                                  </p:stCondLst>
                                  <p:childTnLst>
                                    <p:set>
                                      <p:cBhvr rctx="PPT">
                                        <p:cTn id="67" dur="indefinite"/>
                                        <p:tgtEl>
                                          <p:spTgt spid="23560">
                                            <p:txEl>
                                              <p:pRg st="0" end="0"/>
                                            </p:txEl>
                                          </p:spTgt>
                                        </p:tgtEl>
                                        <p:attrNameLst>
                                          <p:attrName>style.opacity</p:attrName>
                                        </p:attrNameLst>
                                      </p:cBhvr>
                                      <p:to>
                                        <p:strVal val="0.5"/>
                                      </p:to>
                                    </p:set>
                                    <p:animEffect filter="image" prLst="opacity: 0.5">
                                      <p:cBhvr rctx="IE">
                                        <p:cTn id="68" dur="indefinite"/>
                                        <p:tgtEl>
                                          <p:spTgt spid="23560">
                                            <p:txEl>
                                              <p:pRg st="0" end="0"/>
                                            </p:txEl>
                                          </p:spTgt>
                                        </p:tgtEl>
                                      </p:cBhvr>
                                    </p:animEffect>
                                  </p:childTnLst>
                                </p:cTn>
                              </p:par>
                              <p:par>
                                <p:cTn id="69" presetID="9" presetClass="emph" presetSubtype="0" grpId="1" nodeType="withEffect">
                                  <p:stCondLst>
                                    <p:cond delay="0"/>
                                  </p:stCondLst>
                                  <p:childTnLst>
                                    <p:set>
                                      <p:cBhvr rctx="PPT">
                                        <p:cTn id="70" dur="indefinite"/>
                                        <p:tgtEl>
                                          <p:spTgt spid="23561">
                                            <p:txEl>
                                              <p:pRg st="0" end="0"/>
                                            </p:txEl>
                                          </p:spTgt>
                                        </p:tgtEl>
                                        <p:attrNameLst>
                                          <p:attrName>style.opacity</p:attrName>
                                        </p:attrNameLst>
                                      </p:cBhvr>
                                      <p:to>
                                        <p:strVal val="0.5"/>
                                      </p:to>
                                    </p:set>
                                    <p:animEffect filter="image" prLst="opacity: 0.5">
                                      <p:cBhvr rctx="IE">
                                        <p:cTn id="71" dur="indefinite"/>
                                        <p:tgtEl>
                                          <p:spTgt spid="23561">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37" presetClass="exit" presetSubtype="0" fill="hold" grpId="2" nodeType="clickEffect">
                                  <p:stCondLst>
                                    <p:cond delay="0"/>
                                  </p:stCondLst>
                                  <p:childTnLst>
                                    <p:animEffect transition="out" filter="fade">
                                      <p:cBhvr>
                                        <p:cTn id="75" dur="1000"/>
                                        <p:tgtEl>
                                          <p:spTgt spid="23560">
                                            <p:txEl>
                                              <p:pRg st="0" end="0"/>
                                            </p:txEl>
                                          </p:spTgt>
                                        </p:tgtEl>
                                      </p:cBhvr>
                                    </p:animEffect>
                                    <p:anim calcmode="lin" valueType="num">
                                      <p:cBhvr>
                                        <p:cTn id="76" dur="1000"/>
                                        <p:tgtEl>
                                          <p:spTgt spid="23560">
                                            <p:txEl>
                                              <p:pRg st="0" end="0"/>
                                            </p:txEl>
                                          </p:spTgt>
                                        </p:tgtEl>
                                        <p:attrNameLst>
                                          <p:attrName>ppt_x</p:attrName>
                                        </p:attrNameLst>
                                      </p:cBhvr>
                                      <p:tavLst>
                                        <p:tav tm="0">
                                          <p:val>
                                            <p:strVal val="ppt_x"/>
                                          </p:val>
                                        </p:tav>
                                        <p:tav tm="100000">
                                          <p:val>
                                            <p:strVal val="ppt_x"/>
                                          </p:val>
                                        </p:tav>
                                      </p:tavLst>
                                    </p:anim>
                                    <p:anim calcmode="lin" valueType="num">
                                      <p:cBhvr>
                                        <p:cTn id="77" dur="100" decel="100000"/>
                                        <p:tgtEl>
                                          <p:spTgt spid="23560">
                                            <p:txEl>
                                              <p:pRg st="0" end="0"/>
                                            </p:txEl>
                                          </p:spTgt>
                                        </p:tgtEl>
                                        <p:attrNameLst>
                                          <p:attrName>ppt_y</p:attrName>
                                        </p:attrNameLst>
                                      </p:cBhvr>
                                      <p:tavLst>
                                        <p:tav tm="0">
                                          <p:val>
                                            <p:strVal val="ppt_y"/>
                                          </p:val>
                                        </p:tav>
                                        <p:tav tm="100000">
                                          <p:val>
                                            <p:strVal val="ppt_y-.03"/>
                                          </p:val>
                                        </p:tav>
                                      </p:tavLst>
                                    </p:anim>
                                    <p:anim calcmode="lin" valueType="num">
                                      <p:cBhvr>
                                        <p:cTn id="78" dur="900" accel="100000">
                                          <p:stCondLst>
                                            <p:cond delay="100"/>
                                          </p:stCondLst>
                                        </p:cTn>
                                        <p:tgtEl>
                                          <p:spTgt spid="23560">
                                            <p:txEl>
                                              <p:pRg st="0" end="0"/>
                                            </p:txEl>
                                          </p:spTgt>
                                        </p:tgtEl>
                                        <p:attrNameLst>
                                          <p:attrName>ppt_y</p:attrName>
                                        </p:attrNameLst>
                                      </p:cBhvr>
                                      <p:tavLst>
                                        <p:tav tm="0">
                                          <p:val>
                                            <p:strVal val="ppt_y"/>
                                          </p:val>
                                        </p:tav>
                                        <p:tav tm="100000">
                                          <p:val>
                                            <p:strVal val="ppt_y+1"/>
                                          </p:val>
                                        </p:tav>
                                      </p:tavLst>
                                    </p:anim>
                                    <p:set>
                                      <p:cBhvr>
                                        <p:cTn id="79" dur="1" fill="hold">
                                          <p:stCondLst>
                                            <p:cond delay="999"/>
                                          </p:stCondLst>
                                        </p:cTn>
                                        <p:tgtEl>
                                          <p:spTgt spid="23560">
                                            <p:txEl>
                                              <p:pRg st="0" end="0"/>
                                            </p:txEl>
                                          </p:spTgt>
                                        </p:tgtEl>
                                        <p:attrNameLst>
                                          <p:attrName>style.visibility</p:attrName>
                                        </p:attrNameLst>
                                      </p:cBhvr>
                                      <p:to>
                                        <p:strVal val="hidden"/>
                                      </p:to>
                                    </p:set>
                                  </p:childTnLst>
                                </p:cTn>
                              </p:par>
                              <p:par>
                                <p:cTn id="80" presetID="37" presetClass="exit" presetSubtype="0" fill="hold" grpId="2" nodeType="withEffect">
                                  <p:stCondLst>
                                    <p:cond delay="0"/>
                                  </p:stCondLst>
                                  <p:childTnLst>
                                    <p:animEffect transition="out" filter="fade">
                                      <p:cBhvr>
                                        <p:cTn id="81" dur="1000"/>
                                        <p:tgtEl>
                                          <p:spTgt spid="23561">
                                            <p:txEl>
                                              <p:pRg st="0" end="0"/>
                                            </p:txEl>
                                          </p:spTgt>
                                        </p:tgtEl>
                                      </p:cBhvr>
                                    </p:animEffect>
                                    <p:anim calcmode="lin" valueType="num">
                                      <p:cBhvr>
                                        <p:cTn id="82" dur="1000"/>
                                        <p:tgtEl>
                                          <p:spTgt spid="23561">
                                            <p:txEl>
                                              <p:pRg st="0" end="0"/>
                                            </p:txEl>
                                          </p:spTgt>
                                        </p:tgtEl>
                                        <p:attrNameLst>
                                          <p:attrName>ppt_x</p:attrName>
                                        </p:attrNameLst>
                                      </p:cBhvr>
                                      <p:tavLst>
                                        <p:tav tm="0">
                                          <p:val>
                                            <p:strVal val="ppt_x"/>
                                          </p:val>
                                        </p:tav>
                                        <p:tav tm="100000">
                                          <p:val>
                                            <p:strVal val="ppt_x"/>
                                          </p:val>
                                        </p:tav>
                                      </p:tavLst>
                                    </p:anim>
                                    <p:anim calcmode="lin" valueType="num">
                                      <p:cBhvr>
                                        <p:cTn id="83" dur="100" decel="100000"/>
                                        <p:tgtEl>
                                          <p:spTgt spid="23561">
                                            <p:txEl>
                                              <p:pRg st="0" end="0"/>
                                            </p:txEl>
                                          </p:spTgt>
                                        </p:tgtEl>
                                        <p:attrNameLst>
                                          <p:attrName>ppt_y</p:attrName>
                                        </p:attrNameLst>
                                      </p:cBhvr>
                                      <p:tavLst>
                                        <p:tav tm="0">
                                          <p:val>
                                            <p:strVal val="ppt_y"/>
                                          </p:val>
                                        </p:tav>
                                        <p:tav tm="100000">
                                          <p:val>
                                            <p:strVal val="ppt_y-.03"/>
                                          </p:val>
                                        </p:tav>
                                      </p:tavLst>
                                    </p:anim>
                                    <p:anim calcmode="lin" valueType="num">
                                      <p:cBhvr>
                                        <p:cTn id="84" dur="900" accel="100000">
                                          <p:stCondLst>
                                            <p:cond delay="100"/>
                                          </p:stCondLst>
                                        </p:cTn>
                                        <p:tgtEl>
                                          <p:spTgt spid="23561">
                                            <p:txEl>
                                              <p:pRg st="0" end="0"/>
                                            </p:txEl>
                                          </p:spTgt>
                                        </p:tgtEl>
                                        <p:attrNameLst>
                                          <p:attrName>ppt_y</p:attrName>
                                        </p:attrNameLst>
                                      </p:cBhvr>
                                      <p:tavLst>
                                        <p:tav tm="0">
                                          <p:val>
                                            <p:strVal val="ppt_y"/>
                                          </p:val>
                                        </p:tav>
                                        <p:tav tm="100000">
                                          <p:val>
                                            <p:strVal val="ppt_y+1"/>
                                          </p:val>
                                        </p:tav>
                                      </p:tavLst>
                                    </p:anim>
                                    <p:set>
                                      <p:cBhvr>
                                        <p:cTn id="85" dur="1" fill="hold">
                                          <p:stCondLst>
                                            <p:cond delay="999"/>
                                          </p:stCondLst>
                                        </p:cTn>
                                        <p:tgtEl>
                                          <p:spTgt spid="23561">
                                            <p:txEl>
                                              <p:pRg st="0" end="0"/>
                                            </p:txEl>
                                          </p:spTgt>
                                        </p:tgtEl>
                                        <p:attrNameLst>
                                          <p:attrName>style.visibility</p:attrName>
                                        </p:attrNameLst>
                                      </p:cBhvr>
                                      <p:to>
                                        <p:strVal val="hidden"/>
                                      </p:to>
                                    </p:set>
                                  </p:childTnLst>
                                </p:cTn>
                              </p:par>
                              <p:par>
                                <p:cTn id="86" presetID="37" presetClass="exit" presetSubtype="0" fill="hold" grpId="1" nodeType="withEffect">
                                  <p:stCondLst>
                                    <p:cond delay="0"/>
                                  </p:stCondLst>
                                  <p:childTnLst>
                                    <p:animEffect transition="out" filter="fade">
                                      <p:cBhvr>
                                        <p:cTn id="87" dur="1000"/>
                                        <p:tgtEl>
                                          <p:spTgt spid="23559"/>
                                        </p:tgtEl>
                                      </p:cBhvr>
                                    </p:animEffect>
                                    <p:anim calcmode="lin" valueType="num">
                                      <p:cBhvr>
                                        <p:cTn id="88" dur="1000"/>
                                        <p:tgtEl>
                                          <p:spTgt spid="23559"/>
                                        </p:tgtEl>
                                        <p:attrNameLst>
                                          <p:attrName>ppt_x</p:attrName>
                                        </p:attrNameLst>
                                      </p:cBhvr>
                                      <p:tavLst>
                                        <p:tav tm="0">
                                          <p:val>
                                            <p:strVal val="ppt_x"/>
                                          </p:val>
                                        </p:tav>
                                        <p:tav tm="100000">
                                          <p:val>
                                            <p:strVal val="ppt_x"/>
                                          </p:val>
                                        </p:tav>
                                      </p:tavLst>
                                    </p:anim>
                                    <p:anim calcmode="lin" valueType="num">
                                      <p:cBhvr>
                                        <p:cTn id="89" dur="100" decel="100000"/>
                                        <p:tgtEl>
                                          <p:spTgt spid="23559"/>
                                        </p:tgtEl>
                                        <p:attrNameLst>
                                          <p:attrName>ppt_y</p:attrName>
                                        </p:attrNameLst>
                                      </p:cBhvr>
                                      <p:tavLst>
                                        <p:tav tm="0">
                                          <p:val>
                                            <p:strVal val="ppt_y"/>
                                          </p:val>
                                        </p:tav>
                                        <p:tav tm="100000">
                                          <p:val>
                                            <p:strVal val="ppt_y-.03"/>
                                          </p:val>
                                        </p:tav>
                                      </p:tavLst>
                                    </p:anim>
                                    <p:anim calcmode="lin" valueType="num">
                                      <p:cBhvr>
                                        <p:cTn id="90" dur="900" accel="100000">
                                          <p:stCondLst>
                                            <p:cond delay="100"/>
                                          </p:stCondLst>
                                        </p:cTn>
                                        <p:tgtEl>
                                          <p:spTgt spid="23559"/>
                                        </p:tgtEl>
                                        <p:attrNameLst>
                                          <p:attrName>ppt_y</p:attrName>
                                        </p:attrNameLst>
                                      </p:cBhvr>
                                      <p:tavLst>
                                        <p:tav tm="0">
                                          <p:val>
                                            <p:strVal val="ppt_y"/>
                                          </p:val>
                                        </p:tav>
                                        <p:tav tm="100000">
                                          <p:val>
                                            <p:strVal val="ppt_y+1"/>
                                          </p:val>
                                        </p:tav>
                                      </p:tavLst>
                                    </p:anim>
                                    <p:set>
                                      <p:cBhvr>
                                        <p:cTn id="91" dur="1" fill="hold">
                                          <p:stCondLst>
                                            <p:cond delay="999"/>
                                          </p:stCondLst>
                                        </p:cTn>
                                        <p:tgtEl>
                                          <p:spTgt spid="23559"/>
                                        </p:tgtEl>
                                        <p:attrNameLst>
                                          <p:attrName>style.visibility</p:attrName>
                                        </p:attrNameLst>
                                      </p:cBhvr>
                                      <p:to>
                                        <p:strVal val="hidden"/>
                                      </p:to>
                                    </p:set>
                                  </p:childTnLst>
                                </p:cTn>
                              </p:par>
                              <p:par>
                                <p:cTn id="92" presetID="37" presetClass="exit" presetSubtype="0" fill="hold" grpId="1" nodeType="withEffect">
                                  <p:stCondLst>
                                    <p:cond delay="0"/>
                                  </p:stCondLst>
                                  <p:childTnLst>
                                    <p:animEffect transition="out" filter="fade">
                                      <p:cBhvr>
                                        <p:cTn id="93" dur="1000"/>
                                        <p:tgtEl>
                                          <p:spTgt spid="23558"/>
                                        </p:tgtEl>
                                      </p:cBhvr>
                                    </p:animEffect>
                                    <p:anim calcmode="lin" valueType="num">
                                      <p:cBhvr>
                                        <p:cTn id="94" dur="1000"/>
                                        <p:tgtEl>
                                          <p:spTgt spid="23558"/>
                                        </p:tgtEl>
                                        <p:attrNameLst>
                                          <p:attrName>ppt_x</p:attrName>
                                        </p:attrNameLst>
                                      </p:cBhvr>
                                      <p:tavLst>
                                        <p:tav tm="0">
                                          <p:val>
                                            <p:strVal val="ppt_x"/>
                                          </p:val>
                                        </p:tav>
                                        <p:tav tm="100000">
                                          <p:val>
                                            <p:strVal val="ppt_x"/>
                                          </p:val>
                                        </p:tav>
                                      </p:tavLst>
                                    </p:anim>
                                    <p:anim calcmode="lin" valueType="num">
                                      <p:cBhvr>
                                        <p:cTn id="95" dur="100" decel="100000"/>
                                        <p:tgtEl>
                                          <p:spTgt spid="23558"/>
                                        </p:tgtEl>
                                        <p:attrNameLst>
                                          <p:attrName>ppt_y</p:attrName>
                                        </p:attrNameLst>
                                      </p:cBhvr>
                                      <p:tavLst>
                                        <p:tav tm="0">
                                          <p:val>
                                            <p:strVal val="ppt_y"/>
                                          </p:val>
                                        </p:tav>
                                        <p:tav tm="100000">
                                          <p:val>
                                            <p:strVal val="ppt_y-.03"/>
                                          </p:val>
                                        </p:tav>
                                      </p:tavLst>
                                    </p:anim>
                                    <p:anim calcmode="lin" valueType="num">
                                      <p:cBhvr>
                                        <p:cTn id="96" dur="900" accel="100000">
                                          <p:stCondLst>
                                            <p:cond delay="100"/>
                                          </p:stCondLst>
                                        </p:cTn>
                                        <p:tgtEl>
                                          <p:spTgt spid="23558"/>
                                        </p:tgtEl>
                                        <p:attrNameLst>
                                          <p:attrName>ppt_y</p:attrName>
                                        </p:attrNameLst>
                                      </p:cBhvr>
                                      <p:tavLst>
                                        <p:tav tm="0">
                                          <p:val>
                                            <p:strVal val="ppt_y"/>
                                          </p:val>
                                        </p:tav>
                                        <p:tav tm="100000">
                                          <p:val>
                                            <p:strVal val="ppt_y+1"/>
                                          </p:val>
                                        </p:tav>
                                      </p:tavLst>
                                    </p:anim>
                                    <p:set>
                                      <p:cBhvr>
                                        <p:cTn id="97" dur="1" fill="hold">
                                          <p:stCondLst>
                                            <p:cond delay="999"/>
                                          </p:stCondLst>
                                        </p:cTn>
                                        <p:tgtEl>
                                          <p:spTgt spid="2355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23565">
                                            <p:txEl>
                                              <p:pRg st="0" end="0"/>
                                            </p:txEl>
                                          </p:spTgt>
                                        </p:tgtEl>
                                        <p:attrNameLst>
                                          <p:attrName>style.visibility</p:attrName>
                                        </p:attrNameLst>
                                      </p:cBhvr>
                                      <p:to>
                                        <p:strVal val="visible"/>
                                      </p:to>
                                    </p:set>
                                    <p:animEffect transition="in" filter="dissolve">
                                      <p:cBhvr>
                                        <p:cTn id="102" dur="500"/>
                                        <p:tgtEl>
                                          <p:spTgt spid="23565">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5" presetClass="entr" presetSubtype="0" fill="hold" grpId="0" nodeType="clickEffect">
                                  <p:stCondLst>
                                    <p:cond delay="0"/>
                                  </p:stCondLst>
                                  <p:childTnLst>
                                    <p:set>
                                      <p:cBhvr>
                                        <p:cTn id="106" dur="1" fill="hold">
                                          <p:stCondLst>
                                            <p:cond delay="0"/>
                                          </p:stCondLst>
                                        </p:cTn>
                                        <p:tgtEl>
                                          <p:spTgt spid="23562"/>
                                        </p:tgtEl>
                                        <p:attrNameLst>
                                          <p:attrName>style.visibility</p:attrName>
                                        </p:attrNameLst>
                                      </p:cBhvr>
                                      <p:to>
                                        <p:strVal val="visible"/>
                                      </p:to>
                                    </p:set>
                                    <p:anim calcmode="lin" valueType="num">
                                      <p:cBhvr>
                                        <p:cTn id="107" dur="1000" fill="hold"/>
                                        <p:tgtEl>
                                          <p:spTgt spid="23562"/>
                                        </p:tgtEl>
                                        <p:attrNameLst>
                                          <p:attrName>ppt_w</p:attrName>
                                        </p:attrNameLst>
                                      </p:cBhvr>
                                      <p:tavLst>
                                        <p:tav tm="0">
                                          <p:val>
                                            <p:fltVal val="0"/>
                                          </p:val>
                                        </p:tav>
                                        <p:tav tm="100000">
                                          <p:val>
                                            <p:strVal val="#ppt_w"/>
                                          </p:val>
                                        </p:tav>
                                      </p:tavLst>
                                    </p:anim>
                                    <p:anim calcmode="lin" valueType="num">
                                      <p:cBhvr>
                                        <p:cTn id="108" dur="1000" fill="hold"/>
                                        <p:tgtEl>
                                          <p:spTgt spid="23562"/>
                                        </p:tgtEl>
                                        <p:attrNameLst>
                                          <p:attrName>ppt_h</p:attrName>
                                        </p:attrNameLst>
                                      </p:cBhvr>
                                      <p:tavLst>
                                        <p:tav tm="0">
                                          <p:val>
                                            <p:fltVal val="0"/>
                                          </p:val>
                                        </p:tav>
                                        <p:tav tm="100000">
                                          <p:val>
                                            <p:strVal val="#ppt_h"/>
                                          </p:val>
                                        </p:tav>
                                      </p:tavLst>
                                    </p:anim>
                                    <p:anim calcmode="lin" valueType="num">
                                      <p:cBhvr>
                                        <p:cTn id="109" dur="1000" fill="hold"/>
                                        <p:tgtEl>
                                          <p:spTgt spid="23562"/>
                                        </p:tgtEl>
                                        <p:attrNameLst>
                                          <p:attrName>ppt_x</p:attrName>
                                        </p:attrNameLst>
                                      </p:cBhvr>
                                      <p:tavLst>
                                        <p:tav tm="0" fmla="#ppt_x+(cos(-2*pi*(1-$))*-#ppt_x-sin(-2*pi*(1-$))*(1-#ppt_y))*(1-$)">
                                          <p:val>
                                            <p:fltVal val="0"/>
                                          </p:val>
                                        </p:tav>
                                        <p:tav tm="100000">
                                          <p:val>
                                            <p:fltVal val="1"/>
                                          </p:val>
                                        </p:tav>
                                      </p:tavLst>
                                    </p:anim>
                                    <p:anim calcmode="lin" valueType="num">
                                      <p:cBhvr>
                                        <p:cTn id="110" dur="1000" fill="hold"/>
                                        <p:tgtEl>
                                          <p:spTgt spid="2356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105"/>
                                            </p:cond>
                                          </p:stCondLst>
                                          <p:endCondLst>
                                            <p:cond evt="onStopAudio" delay="0">
                                              <p:tgtEl>
                                                <p:sldTgt/>
                                              </p:tgtEl>
                                            </p:cond>
                                          </p:endCondLst>
                                        </p:cTn>
                                        <p:tgtEl>
                                          <p:sndTgt r:embed="rId6"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P spid="23556" grpId="0" build="p" autoUpdateAnimBg="0"/>
      <p:bldP spid="23557" grpId="0" build="p" autoUpdateAnimBg="0"/>
      <p:bldP spid="23558" grpId="0" animBg="1"/>
      <p:bldP spid="23558" grpId="1" animBg="1"/>
      <p:bldP spid="23559" grpId="0" animBg="1"/>
      <p:bldP spid="23559" grpId="1" animBg="1"/>
      <p:bldP spid="23560" grpId="0" build="p" autoUpdateAnimBg="0" advAuto="0"/>
      <p:bldP spid="23560" grpId="1" build="allAtOnce"/>
      <p:bldP spid="23560" grpId="2" build="allAtOnce"/>
      <p:bldP spid="23561" grpId="0" build="p" autoUpdateAnimBg="0" advAuto="0"/>
      <p:bldP spid="23561" grpId="1" build="allAtOnce"/>
      <p:bldP spid="23561" grpId="2" build="allAtOnce"/>
      <p:bldP spid="23562" grpId="0" autoUpdateAnimBg="0"/>
      <p:bldP spid="2356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37</a:t>
            </a:fld>
            <a:endParaRPr lang="en-US"/>
          </a:p>
        </p:txBody>
      </p:sp>
      <p:sp>
        <p:nvSpPr>
          <p:cNvPr id="3" name="Rectangle 2"/>
          <p:cNvSpPr/>
          <p:nvPr/>
        </p:nvSpPr>
        <p:spPr>
          <a:xfrm>
            <a:off x="216568" y="1268088"/>
            <a:ext cx="8927431" cy="830997"/>
          </a:xfrm>
          <a:prstGeom prst="rect">
            <a:avLst/>
          </a:prstGeom>
        </p:spPr>
        <p:txBody>
          <a:bodyPr wrap="square">
            <a:spAutoFit/>
          </a:bodyPr>
          <a:lstStyle/>
          <a:p>
            <a:pPr>
              <a:buFont typeface="Wingdings" pitchFamily="2" charset="2"/>
              <a:buChar char="v"/>
            </a:pPr>
            <a:r>
              <a:rPr lang="en-US" sz="1600" dirty="0"/>
              <a:t>In an investigation of the properties of the coolant gas used in an air-conditioning system, a sample of volume 500 mL at 28.0</a:t>
            </a:r>
            <a:r>
              <a:rPr lang="en-US" sz="1600" baseline="30000" dirty="0"/>
              <a:t>0</a:t>
            </a:r>
            <a:r>
              <a:rPr lang="en-US" sz="1600" dirty="0"/>
              <a:t>C was found to exert a pressure of 92.0 </a:t>
            </a:r>
            <a:r>
              <a:rPr lang="en-US" sz="1600" dirty="0" err="1"/>
              <a:t>kPa</a:t>
            </a:r>
            <a:r>
              <a:rPr lang="en-US" sz="1600" dirty="0"/>
              <a:t>. What pressure will the sample exert when it is compressed to 300 mL and cooled to -5.0</a:t>
            </a:r>
            <a:r>
              <a:rPr lang="en-US" sz="1600" baseline="30000" dirty="0"/>
              <a:t>0</a:t>
            </a:r>
            <a:r>
              <a:rPr lang="en-US" sz="1600" dirty="0"/>
              <a:t>C? </a:t>
            </a:r>
            <a:endParaRPr lang="en-US" sz="1600" dirty="0"/>
          </a:p>
        </p:txBody>
      </p:sp>
      <p:sp>
        <p:nvSpPr>
          <p:cNvPr id="4" name="TextBox 3"/>
          <p:cNvSpPr txBox="1"/>
          <p:nvPr/>
        </p:nvSpPr>
        <p:spPr>
          <a:xfrm>
            <a:off x="2671010" y="721895"/>
            <a:ext cx="2695074" cy="400110"/>
          </a:xfrm>
          <a:prstGeom prst="rect">
            <a:avLst/>
          </a:prstGeom>
          <a:noFill/>
        </p:spPr>
        <p:txBody>
          <a:bodyPr wrap="square" rtlCol="0">
            <a:spAutoFit/>
          </a:bodyPr>
          <a:lstStyle/>
          <a:p>
            <a:r>
              <a:rPr lang="en-US" sz="2000" b="1" dirty="0" smtClean="0"/>
              <a:t>Practice Questions</a:t>
            </a:r>
            <a:endParaRPr lang="en-US" sz="2000" b="1" dirty="0"/>
          </a:p>
        </p:txBody>
      </p:sp>
    </p:spTree>
    <p:extLst>
      <p:ext uri="{BB962C8B-B14F-4D97-AF65-F5344CB8AC3E}">
        <p14:creationId xmlns:p14="http://schemas.microsoft.com/office/powerpoint/2010/main" val="4152598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Avogadro’s Law</a:t>
            </a:r>
            <a:endParaRPr lang="en-US" dirty="0"/>
          </a:p>
        </p:txBody>
      </p:sp>
      <p:sp>
        <p:nvSpPr>
          <p:cNvPr id="3" name="Text Placeholder 2"/>
          <p:cNvSpPr>
            <a:spLocks noGrp="1"/>
          </p:cNvSpPr>
          <p:nvPr>
            <p:ph type="body" idx="1"/>
          </p:nvPr>
        </p:nvSpPr>
        <p:spPr>
          <a:xfrm>
            <a:off x="225083" y="1524000"/>
            <a:ext cx="8679766" cy="4942175"/>
          </a:xfrm>
        </p:spPr>
        <p:txBody>
          <a:bodyPr/>
          <a:lstStyle/>
          <a:p>
            <a:pPr>
              <a:buFont typeface="Wingdings" pitchFamily="2" charset="2"/>
              <a:buChar char="v"/>
            </a:pPr>
            <a:r>
              <a:rPr lang="en-US" sz="2400" b="1" dirty="0" smtClean="0"/>
              <a:t>Avogadro’s law states that</a:t>
            </a:r>
            <a:r>
              <a:rPr lang="en-US" sz="2400" dirty="0" smtClean="0"/>
              <a:t> under the same conditions of temperature and pressure, a given number of gas molecules occupy the same volume regardless of their chemical identity. </a:t>
            </a:r>
          </a:p>
          <a:p>
            <a:pPr>
              <a:buFont typeface="Wingdings" pitchFamily="2" charset="2"/>
              <a:buChar char="v"/>
            </a:pPr>
            <a:r>
              <a:rPr lang="en-US" sz="2400" dirty="0" smtClean="0"/>
              <a:t>The properties of a gas can all be combined into a single expression relating pressure (P), volume (V), temperature (T) and amount (n) of a gas: </a:t>
            </a:r>
          </a:p>
          <a:p>
            <a:pPr>
              <a:buNone/>
            </a:pPr>
            <a:r>
              <a:rPr lang="en-US" sz="2400" dirty="0" smtClean="0"/>
              <a:t>		PV = constant  x </a:t>
            </a:r>
            <a:r>
              <a:rPr lang="en-US" sz="2400" dirty="0" err="1" smtClean="0"/>
              <a:t>nT</a:t>
            </a:r>
            <a:endParaRPr lang="en-US" sz="2400" dirty="0" smtClean="0"/>
          </a:p>
          <a:p>
            <a:pPr>
              <a:buNone/>
            </a:pPr>
            <a:endParaRPr lang="en-US" sz="2400" dirty="0" smtClean="0"/>
          </a:p>
          <a:p>
            <a:pPr>
              <a:buFont typeface="Wingdings" pitchFamily="2" charset="2"/>
              <a:buChar char="v"/>
            </a:pPr>
            <a:r>
              <a:rPr lang="en-US" sz="2400" dirty="0" smtClean="0"/>
              <a:t>When the constant of proportionality for the laws is written as R, this expression becomes the </a:t>
            </a:r>
            <a:r>
              <a:rPr lang="en-US" sz="2400" b="1" dirty="0" smtClean="0">
                <a:solidFill>
                  <a:schemeClr val="tx1"/>
                </a:solidFill>
              </a:rPr>
              <a:t>ideal gas law</a:t>
            </a:r>
            <a:r>
              <a:rPr lang="en-US" sz="2400" dirty="0" smtClean="0"/>
              <a:t>: </a:t>
            </a:r>
          </a:p>
          <a:p>
            <a:pPr>
              <a:buNone/>
            </a:pPr>
            <a:r>
              <a:rPr lang="en-US" sz="2400" dirty="0" smtClean="0"/>
              <a:t>			</a:t>
            </a:r>
            <a:r>
              <a:rPr lang="en-US" sz="2800" b="1" dirty="0" smtClean="0"/>
              <a:t>PV = </a:t>
            </a:r>
            <a:r>
              <a:rPr lang="en-US" sz="2800" b="1" dirty="0" err="1" smtClean="0"/>
              <a:t>nRT</a:t>
            </a:r>
            <a:r>
              <a:rPr lang="en-US" sz="2800" b="1" dirty="0" smtClean="0"/>
              <a:t> </a:t>
            </a:r>
            <a:endParaRPr lang="en-US" sz="2800" b="1"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38</a:t>
            </a:fld>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39</a:t>
            </a:fld>
            <a:endParaRPr lang="en-US"/>
          </a:p>
        </p:txBody>
      </p:sp>
      <p:pic>
        <p:nvPicPr>
          <p:cNvPr id="74754" name="Picture 2" descr="The Ideal Gas Law &lt;ul&gt;&lt;li&gt;No gas perfectly follows all four gas laws under all conditions. However, the assumption that th..."/>
          <p:cNvPicPr>
            <a:picLocks noChangeAspect="1" noChangeArrowheads="1"/>
          </p:cNvPicPr>
          <p:nvPr/>
        </p:nvPicPr>
        <p:blipFill>
          <a:blip r:embed="rId2"/>
          <a:srcRect/>
          <a:stretch>
            <a:fillRect/>
          </a:stretch>
        </p:blipFill>
        <p:spPr bwMode="auto">
          <a:xfrm>
            <a:off x="196948" y="386055"/>
            <a:ext cx="8750104" cy="6092118"/>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Nature of gases</a:t>
            </a:r>
            <a:endParaRPr lang="en-US" dirty="0"/>
          </a:p>
        </p:txBody>
      </p:sp>
      <p:sp>
        <p:nvSpPr>
          <p:cNvPr id="3" name="Text Placeholder 2"/>
          <p:cNvSpPr>
            <a:spLocks noGrp="1"/>
          </p:cNvSpPr>
          <p:nvPr>
            <p:ph type="body" idx="1"/>
          </p:nvPr>
        </p:nvSpPr>
        <p:spPr>
          <a:xfrm>
            <a:off x="0" y="1524000"/>
            <a:ext cx="4726745" cy="3104271"/>
          </a:xfrm>
        </p:spPr>
        <p:txBody>
          <a:bodyPr/>
          <a:lstStyle/>
          <a:p>
            <a:pPr>
              <a:buNone/>
            </a:pPr>
            <a:r>
              <a:rPr lang="en-US" b="1" dirty="0" smtClean="0"/>
              <a:t>Gases</a:t>
            </a:r>
            <a:r>
              <a:rPr lang="en-US" dirty="0" smtClean="0"/>
              <a:t> </a:t>
            </a:r>
          </a:p>
          <a:p>
            <a:pPr lvl="1">
              <a:buFont typeface="Wingdings" pitchFamily="2" charset="2"/>
              <a:buChar char="v"/>
            </a:pPr>
            <a:r>
              <a:rPr lang="en-US" dirty="0" smtClean="0"/>
              <a:t>can only be contained if fully surrounded by a container.</a:t>
            </a:r>
          </a:p>
          <a:p>
            <a:pPr lvl="1">
              <a:buFont typeface="Wingdings" pitchFamily="2" charset="2"/>
              <a:buChar char="v"/>
            </a:pPr>
            <a:endParaRPr lang="en-US" dirty="0" smtClean="0"/>
          </a:p>
          <a:p>
            <a:pPr lvl="1">
              <a:buFont typeface="Wingdings" pitchFamily="2" charset="2"/>
              <a:buChar char="v"/>
            </a:pPr>
            <a:r>
              <a:rPr lang="en-US" dirty="0" smtClean="0"/>
              <a:t>molecules have negligible intermolecular interactions and can move freely.</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a:t>
            </a:fld>
            <a:endParaRPr lang="en-US"/>
          </a:p>
        </p:txBody>
      </p:sp>
      <p:pic>
        <p:nvPicPr>
          <p:cNvPr id="5" name="Picture 2"/>
          <p:cNvPicPr>
            <a:picLocks noChangeAspect="1" noChangeArrowheads="1"/>
          </p:cNvPicPr>
          <p:nvPr/>
        </p:nvPicPr>
        <p:blipFill>
          <a:blip r:embed="rId2"/>
          <a:srcRect/>
          <a:stretch>
            <a:fillRect/>
          </a:stretch>
        </p:blipFill>
        <p:spPr bwMode="auto">
          <a:xfrm>
            <a:off x="4726744" y="1659987"/>
            <a:ext cx="4220307" cy="4740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40</a:t>
            </a:fld>
            <a:endParaRPr lang="en-US"/>
          </a:p>
        </p:txBody>
      </p:sp>
      <p:pic>
        <p:nvPicPr>
          <p:cNvPr id="78850" name="Picture 2" descr=" The ideal gas law illustrates the relationship&#10;between pressure, volume , temperature and moles.&#10; The formula for the i..."/>
          <p:cNvPicPr>
            <a:picLocks noChangeAspect="1" noChangeArrowheads="1"/>
          </p:cNvPicPr>
          <p:nvPr/>
        </p:nvPicPr>
        <p:blipFill>
          <a:blip r:embed="rId2"/>
          <a:srcRect/>
          <a:stretch>
            <a:fillRect/>
          </a:stretch>
        </p:blipFill>
        <p:spPr bwMode="auto">
          <a:xfrm>
            <a:off x="43175" y="655686"/>
            <a:ext cx="8791336" cy="5576302"/>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Assumptions of the Ideal Gas Law</a:t>
            </a:r>
            <a:endParaRPr lang="en-US" sz="3200" dirty="0"/>
          </a:p>
        </p:txBody>
      </p:sp>
      <p:sp>
        <p:nvSpPr>
          <p:cNvPr id="3" name="Text Placeholder 2"/>
          <p:cNvSpPr>
            <a:spLocks noGrp="1"/>
          </p:cNvSpPr>
          <p:nvPr>
            <p:ph type="body" idx="1"/>
          </p:nvPr>
        </p:nvSpPr>
        <p:spPr>
          <a:xfrm>
            <a:off x="457199" y="1524000"/>
            <a:ext cx="8461717" cy="4942175"/>
          </a:xfrm>
        </p:spPr>
        <p:txBody>
          <a:bodyPr/>
          <a:lstStyle/>
          <a:p>
            <a:pPr>
              <a:buNone/>
            </a:pPr>
            <a:r>
              <a:rPr lang="en-US" sz="2400" dirty="0" smtClean="0"/>
              <a:t>The ideal gas law is based on a series of assumptions on gas particles: </a:t>
            </a:r>
          </a:p>
          <a:p>
            <a:pPr marL="571500" indent="-457200">
              <a:buFont typeface="+mj-lt"/>
              <a:buAutoNum type="arabicParenR"/>
            </a:pPr>
            <a:r>
              <a:rPr lang="en-US" sz="2400" dirty="0" smtClean="0"/>
              <a:t>All gas particles are in constant motion and collisions between the gas molecules and the walls of the container cause the pressure of the gas.</a:t>
            </a:r>
          </a:p>
          <a:p>
            <a:pPr marL="571500" indent="-457200">
              <a:buFont typeface="+mj-lt"/>
              <a:buAutoNum type="arabicParenR"/>
            </a:pPr>
            <a:r>
              <a:rPr lang="en-US" sz="2400" dirty="0" smtClean="0"/>
              <a:t>The particles are so small that their volume is negligible compared with the volume occupied by the gas.</a:t>
            </a:r>
          </a:p>
          <a:p>
            <a:pPr marL="571500" indent="-457200">
              <a:buFont typeface="+mj-lt"/>
              <a:buAutoNum type="arabicParenR"/>
            </a:pPr>
            <a:r>
              <a:rPr lang="en-US" sz="2400" dirty="0" smtClean="0"/>
              <a:t>The particles don't interact. There are no attractive or repulsive forces between them.</a:t>
            </a:r>
          </a:p>
          <a:p>
            <a:pPr marL="571500" indent="-457200">
              <a:buFont typeface="+mj-lt"/>
              <a:buAutoNum type="arabicParenR"/>
            </a:pPr>
            <a:r>
              <a:rPr lang="en-US" sz="2400" dirty="0" smtClean="0"/>
              <a:t>The average kinetic energy of the gas particles is proportional to temperature.</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41</a:t>
            </a:fld>
            <a:endParaRPr lang="en-US"/>
          </a:p>
        </p:txBody>
      </p:sp>
      <p:sp>
        <p:nvSpPr>
          <p:cNvPr id="5" name="TextBox 4"/>
          <p:cNvSpPr txBox="1"/>
          <p:nvPr/>
        </p:nvSpPr>
        <p:spPr>
          <a:xfrm>
            <a:off x="0" y="6042075"/>
            <a:ext cx="9144000" cy="369332"/>
          </a:xfrm>
          <a:prstGeom prst="rect">
            <a:avLst/>
          </a:prstGeom>
          <a:noFill/>
        </p:spPr>
        <p:txBody>
          <a:bodyPr wrap="square" rtlCol="0">
            <a:spAutoFit/>
          </a:bodyPr>
          <a:lstStyle/>
          <a:p>
            <a:r>
              <a:rPr lang="en-US" sz="1800" b="1" dirty="0" smtClean="0">
                <a:solidFill>
                  <a:srgbClr val="FF0000"/>
                </a:solidFill>
              </a:rPr>
              <a:t>Note</a:t>
            </a:r>
            <a:r>
              <a:rPr lang="en-US" b="1" dirty="0" smtClean="0"/>
              <a:t>:</a:t>
            </a:r>
            <a:r>
              <a:rPr lang="en-US" dirty="0" smtClean="0"/>
              <a:t> </a:t>
            </a:r>
            <a:r>
              <a:rPr lang="en-US" sz="1800" b="1" dirty="0" smtClean="0"/>
              <a:t>Ideal gas does not really exist in the environment and is a hypothetical gas.</a:t>
            </a:r>
            <a:endParaRPr lang="en-US" sz="1800" b="1"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The Universal Constant (R)</a:t>
            </a:r>
            <a:endParaRPr lang="en-US" sz="3600" dirty="0"/>
          </a:p>
        </p:txBody>
      </p:sp>
      <p:sp>
        <p:nvSpPr>
          <p:cNvPr id="3" name="Text Placeholder 2"/>
          <p:cNvSpPr>
            <a:spLocks noGrp="1"/>
          </p:cNvSpPr>
          <p:nvPr>
            <p:ph type="body" idx="1"/>
          </p:nvPr>
        </p:nvSpPr>
        <p:spPr>
          <a:xfrm>
            <a:off x="457199" y="1509932"/>
            <a:ext cx="8461717" cy="4942175"/>
          </a:xfrm>
        </p:spPr>
        <p:txBody>
          <a:bodyPr/>
          <a:lstStyle/>
          <a:p>
            <a:pPr>
              <a:buFont typeface="Wingdings" pitchFamily="2" charset="2"/>
              <a:buChar char="v"/>
            </a:pPr>
            <a:r>
              <a:rPr lang="en-US" sz="2400" dirty="0" smtClean="0"/>
              <a:t>R (the gas constant)  has the same value for all gases.</a:t>
            </a:r>
          </a:p>
          <a:p>
            <a:pPr>
              <a:buFont typeface="Wingdings" pitchFamily="2" charset="2"/>
              <a:buChar char="v"/>
            </a:pPr>
            <a:r>
              <a:rPr lang="en-US" sz="2400" dirty="0" smtClean="0"/>
              <a:t>Because R is independent of the identity of the gas,  it is said to be a “</a:t>
            </a:r>
            <a:r>
              <a:rPr lang="en-US" sz="2400" b="1" dirty="0" smtClean="0"/>
              <a:t>universal constant</a:t>
            </a:r>
            <a:r>
              <a:rPr lang="en-US" sz="2400" dirty="0" smtClean="0"/>
              <a:t>.” </a:t>
            </a:r>
          </a:p>
          <a:p>
            <a:pPr>
              <a:buFont typeface="Wingdings" pitchFamily="2" charset="2"/>
              <a:buChar char="v"/>
            </a:pPr>
            <a:r>
              <a:rPr lang="en-US" sz="2400" dirty="0" smtClean="0"/>
              <a:t>When SI units are used, (pressure in Pa, volume in m</a:t>
            </a:r>
            <a:r>
              <a:rPr lang="en-US" sz="2400" baseline="30000" dirty="0" smtClean="0"/>
              <a:t>3</a:t>
            </a:r>
            <a:r>
              <a:rPr lang="en-US" sz="2400" dirty="0" smtClean="0"/>
              <a:t>, temperature in K, and amount in moles), </a:t>
            </a:r>
          </a:p>
          <a:p>
            <a:pPr>
              <a:buNone/>
            </a:pPr>
            <a:r>
              <a:rPr lang="en-US" sz="2400" dirty="0" smtClean="0"/>
              <a:t>	R is obtained </a:t>
            </a:r>
            <a:r>
              <a:rPr lang="en-US" sz="2400" dirty="0" smtClean="0">
                <a:solidFill>
                  <a:schemeClr val="tx1"/>
                </a:solidFill>
              </a:rPr>
              <a:t>in </a:t>
            </a:r>
            <a:r>
              <a:rPr lang="en-US" sz="2400" b="1" dirty="0" smtClean="0">
                <a:solidFill>
                  <a:schemeClr val="tx1"/>
                </a:solidFill>
              </a:rPr>
              <a:t>J.K</a:t>
            </a:r>
            <a:r>
              <a:rPr lang="en-US" sz="2400" b="1" baseline="30000" dirty="0" smtClean="0">
                <a:solidFill>
                  <a:schemeClr val="tx1"/>
                </a:solidFill>
              </a:rPr>
              <a:t>-1</a:t>
            </a:r>
            <a:r>
              <a:rPr lang="en-US" sz="2400" b="1" dirty="0" smtClean="0">
                <a:solidFill>
                  <a:schemeClr val="tx1"/>
                </a:solidFill>
              </a:rPr>
              <a:t>.mol</a:t>
            </a:r>
            <a:r>
              <a:rPr lang="en-US" sz="2400" b="1" baseline="30000" dirty="0" smtClean="0">
                <a:solidFill>
                  <a:schemeClr val="tx1"/>
                </a:solidFill>
              </a:rPr>
              <a:t>-1</a:t>
            </a:r>
            <a:r>
              <a:rPr lang="en-US" sz="2400" b="1" dirty="0" smtClean="0">
                <a:solidFill>
                  <a:schemeClr val="tx1"/>
                </a:solidFill>
              </a:rPr>
              <a:t> </a:t>
            </a:r>
            <a:endParaRPr lang="en-US" sz="2400" dirty="0" smtClean="0">
              <a:solidFill>
                <a:schemeClr val="tx1"/>
              </a:solidFill>
            </a:endParaRPr>
          </a:p>
          <a:p>
            <a:pPr>
              <a:buNone/>
            </a:pPr>
            <a:r>
              <a:rPr lang="en-US" sz="2400" b="1" dirty="0" smtClean="0">
                <a:solidFill>
                  <a:srgbClr val="FF0000"/>
                </a:solidFill>
              </a:rPr>
              <a:t>R = 8.314 J.K</a:t>
            </a:r>
            <a:r>
              <a:rPr lang="en-US" sz="2400" b="1" baseline="30000" dirty="0" smtClean="0">
                <a:solidFill>
                  <a:srgbClr val="FF0000"/>
                </a:solidFill>
              </a:rPr>
              <a:t>-1</a:t>
            </a:r>
            <a:r>
              <a:rPr lang="en-US" sz="2400" b="1" dirty="0" smtClean="0">
                <a:solidFill>
                  <a:srgbClr val="FF0000"/>
                </a:solidFill>
              </a:rPr>
              <a:t>.mol</a:t>
            </a:r>
            <a:r>
              <a:rPr lang="en-US" sz="2400" b="1" baseline="30000" dirty="0" smtClean="0">
                <a:solidFill>
                  <a:srgbClr val="FF0000"/>
                </a:solidFill>
              </a:rPr>
              <a:t>-1</a:t>
            </a:r>
            <a:r>
              <a:rPr lang="en-US" sz="2400" b="1" dirty="0" smtClean="0">
                <a:solidFill>
                  <a:srgbClr val="FF0000"/>
                </a:solidFill>
              </a:rPr>
              <a:t> </a:t>
            </a:r>
          </a:p>
          <a:p>
            <a:pPr>
              <a:buNone/>
            </a:pPr>
            <a:r>
              <a:rPr lang="en-US" sz="2400" b="1" dirty="0" smtClean="0">
                <a:solidFill>
                  <a:schemeClr val="tx1"/>
                </a:solidFill>
              </a:rPr>
              <a:t>Others: R = 	</a:t>
            </a:r>
            <a:r>
              <a:rPr lang="en-US" sz="2400" dirty="0" smtClean="0"/>
              <a:t>8.206 X 10</a:t>
            </a:r>
            <a:r>
              <a:rPr lang="en-US" sz="2400" baseline="30000" dirty="0" smtClean="0"/>
              <a:t>-2</a:t>
            </a:r>
            <a:r>
              <a:rPr lang="en-US" sz="2400" dirty="0" smtClean="0"/>
              <a:t> L·atm·K</a:t>
            </a:r>
            <a:r>
              <a:rPr lang="en-US" sz="2400" baseline="30000" dirty="0" smtClean="0"/>
              <a:t>-1</a:t>
            </a:r>
            <a:r>
              <a:rPr lang="en-US" sz="2400" dirty="0" smtClean="0"/>
              <a:t>.mol</a:t>
            </a:r>
            <a:r>
              <a:rPr lang="en-US" sz="2400" baseline="30000" dirty="0" smtClean="0"/>
              <a:t>-1 </a:t>
            </a:r>
          </a:p>
          <a:p>
            <a:pPr>
              <a:buNone/>
            </a:pPr>
            <a:r>
              <a:rPr lang="en-US" sz="2400" dirty="0" smtClean="0"/>
              <a:t>			8.314  X 10</a:t>
            </a:r>
            <a:r>
              <a:rPr lang="en-US" sz="2400" baseline="30000" dirty="0" smtClean="0"/>
              <a:t>-2</a:t>
            </a:r>
            <a:r>
              <a:rPr lang="en-US" sz="2400" dirty="0" smtClean="0"/>
              <a:t> L·bar·K</a:t>
            </a:r>
            <a:r>
              <a:rPr lang="en-US" sz="2400" baseline="30000" dirty="0" smtClean="0"/>
              <a:t>-1</a:t>
            </a:r>
            <a:r>
              <a:rPr lang="en-US" sz="2400" dirty="0" smtClean="0"/>
              <a:t> ·mol</a:t>
            </a:r>
            <a:r>
              <a:rPr lang="en-US" sz="2400" baseline="30000" dirty="0" smtClean="0"/>
              <a:t>-1</a:t>
            </a:r>
            <a:r>
              <a:rPr lang="en-US" sz="2400" dirty="0" smtClean="0"/>
              <a:t> </a:t>
            </a:r>
          </a:p>
          <a:p>
            <a:pPr>
              <a:buNone/>
            </a:pPr>
            <a:r>
              <a:rPr lang="en-US" sz="2400" dirty="0" smtClean="0"/>
              <a:t>			8.314  L·kPa·K</a:t>
            </a:r>
            <a:r>
              <a:rPr lang="en-US" sz="2400" baseline="30000" dirty="0" smtClean="0"/>
              <a:t>-1</a:t>
            </a:r>
            <a:r>
              <a:rPr lang="en-US" sz="2400" dirty="0" smtClean="0"/>
              <a:t> ·mol</a:t>
            </a:r>
            <a:r>
              <a:rPr lang="en-US" sz="2400" baseline="30000" dirty="0" smtClean="0"/>
              <a:t>-1</a:t>
            </a:r>
            <a:r>
              <a:rPr lang="en-US" sz="2400" dirty="0" smtClean="0"/>
              <a:t> </a:t>
            </a:r>
          </a:p>
          <a:p>
            <a:pPr>
              <a:buNone/>
            </a:pPr>
            <a:r>
              <a:rPr lang="en-US" sz="2400" dirty="0" smtClean="0"/>
              <a:t>			62.364 L·Torr·K</a:t>
            </a:r>
            <a:r>
              <a:rPr lang="en-US" sz="2400" baseline="30000" dirty="0" smtClean="0"/>
              <a:t>-1</a:t>
            </a:r>
            <a:r>
              <a:rPr lang="en-US" sz="2400" dirty="0" smtClean="0"/>
              <a:t> ·mol</a:t>
            </a:r>
            <a:r>
              <a:rPr lang="en-US" sz="2400" baseline="30000" dirty="0" smtClean="0"/>
              <a:t>-1</a:t>
            </a:r>
            <a:endParaRPr lang="en-US" sz="2400" baseline="30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What mass of ammonia is required to fill a 14.88L bottle to a pressure of 199kPa at 25</a:t>
            </a:r>
            <a:r>
              <a:rPr lang="en-US" baseline="30000" dirty="0" smtClean="0"/>
              <a:t>0</a:t>
            </a:r>
            <a:r>
              <a:rPr lang="en-US" dirty="0" smtClean="0"/>
              <a:t>C?</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Gases</a:t>
            </a:r>
            <a:endParaRPr lang="en-US" dirty="0"/>
          </a:p>
        </p:txBody>
      </p:sp>
      <p:sp>
        <p:nvSpPr>
          <p:cNvPr id="3" name="Text Placeholder 2"/>
          <p:cNvSpPr>
            <a:spLocks noGrp="1"/>
          </p:cNvSpPr>
          <p:nvPr>
            <p:ph type="body" idx="1"/>
          </p:nvPr>
        </p:nvSpPr>
        <p:spPr>
          <a:xfrm>
            <a:off x="267286" y="1524000"/>
            <a:ext cx="8693834" cy="4942175"/>
          </a:xfrm>
        </p:spPr>
        <p:txBody>
          <a:bodyPr/>
          <a:lstStyle/>
          <a:p>
            <a:pPr>
              <a:buFont typeface="Wingdings" pitchFamily="2" charset="2"/>
              <a:buChar char="v"/>
            </a:pPr>
            <a:r>
              <a:rPr lang="en-US" sz="2400" dirty="0" smtClean="0"/>
              <a:t>A real gas is defined as a gas that does not obey gas laws at all standard pressure and temperature conditions. </a:t>
            </a:r>
          </a:p>
          <a:p>
            <a:pPr>
              <a:buFont typeface="Wingdings" pitchFamily="2" charset="2"/>
              <a:buChar char="v"/>
            </a:pPr>
            <a:r>
              <a:rPr lang="en-US" sz="2400" dirty="0" smtClean="0"/>
              <a:t>When the gas becomes massive and voluminous it deviates from its ideal </a:t>
            </a:r>
            <a:r>
              <a:rPr lang="en-US" sz="2400" dirty="0" err="1" smtClean="0"/>
              <a:t>behaviour</a:t>
            </a:r>
            <a:r>
              <a:rPr lang="en-US" sz="2400" dirty="0" smtClean="0"/>
              <a:t>. </a:t>
            </a:r>
          </a:p>
          <a:p>
            <a:pPr>
              <a:buFont typeface="Wingdings" pitchFamily="2" charset="2"/>
              <a:buChar char="v"/>
            </a:pPr>
            <a:r>
              <a:rPr lang="en-US" sz="2400" dirty="0" smtClean="0"/>
              <a:t>Real gases have velocity, volume and mass. When they ‘re cooled to their boiling point, they liquefy. </a:t>
            </a:r>
          </a:p>
          <a:p>
            <a:pPr>
              <a:buNone/>
            </a:pPr>
            <a:endParaRPr lang="en-US" sz="2400" dirty="0" smtClean="0"/>
          </a:p>
          <a:p>
            <a:pPr>
              <a:buFont typeface="Wingdings" pitchFamily="2" charset="2"/>
              <a:buChar char="v"/>
            </a:pPr>
            <a:r>
              <a:rPr lang="en-US" sz="2400" dirty="0" smtClean="0"/>
              <a:t>When compared to the total volume of the gas the volume occupied by the gas is not negligible.</a:t>
            </a:r>
          </a:p>
          <a:p>
            <a:pPr>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45</a:t>
            </a:fld>
            <a:endParaRPr lang="en-US"/>
          </a:p>
        </p:txBody>
      </p:sp>
      <p:pic>
        <p:nvPicPr>
          <p:cNvPr id="62466" name="Picture 2" descr="Real vs. ideal"/>
          <p:cNvPicPr>
            <a:picLocks noChangeAspect="1" noChangeArrowheads="1"/>
          </p:cNvPicPr>
          <p:nvPr/>
        </p:nvPicPr>
        <p:blipFill>
          <a:blip r:embed="rId2"/>
          <a:srcRect/>
          <a:stretch>
            <a:fillRect/>
          </a:stretch>
        </p:blipFill>
        <p:spPr bwMode="auto">
          <a:xfrm>
            <a:off x="182880" y="1405963"/>
            <a:ext cx="8609427" cy="5200651"/>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46</a:t>
            </a:fld>
            <a:endParaRPr lang="en-US"/>
          </a:p>
        </p:txBody>
      </p:sp>
      <p:pic>
        <p:nvPicPr>
          <p:cNvPr id="6146" name="Picture 2" descr="The Ideal Gas Law Ideal Gas  Follows all gas laws under all conditions of  temperature and pressure.  Follows all conditions of the Kinetic  Molecular.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673" y="1303922"/>
            <a:ext cx="7435515" cy="501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268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6875" y="4057650"/>
            <a:ext cx="3908425" cy="1143000"/>
          </a:xfrm>
        </p:spPr>
        <p:txBody>
          <a:bodyPr/>
          <a:lstStyle/>
          <a:p>
            <a:r>
              <a:rPr lang="en-US" sz="4000"/>
              <a:t>Gas Law Calculations</a:t>
            </a:r>
          </a:p>
        </p:txBody>
      </p:sp>
      <p:sp>
        <p:nvSpPr>
          <p:cNvPr id="35843" name="Rectangle 3"/>
          <p:cNvSpPr>
            <a:spLocks noChangeArrowheads="1"/>
          </p:cNvSpPr>
          <p:nvPr/>
        </p:nvSpPr>
        <p:spPr bwMode="auto">
          <a:xfrm>
            <a:off x="3657600" y="685800"/>
            <a:ext cx="1524000" cy="1295400"/>
          </a:xfrm>
          <a:prstGeom prst="rect">
            <a:avLst/>
          </a:prstGeom>
          <a:gradFill rotWithShape="0">
            <a:gsLst>
              <a:gs pos="0">
                <a:srgbClr val="C3EFFF"/>
              </a:gs>
              <a:gs pos="100000">
                <a:srgbClr val="33CCFF"/>
              </a:gs>
            </a:gsLst>
            <a:lin ang="5400000" scaled="1"/>
          </a:gradFill>
          <a:ln w="9525">
            <a:noFill/>
            <a:miter lim="800000"/>
            <a:headEnd/>
            <a:tailEnd/>
          </a:ln>
          <a:effectLst>
            <a:outerShdw dist="107763" dir="8100000" algn="ctr" rotWithShape="0">
              <a:schemeClr val="bg2"/>
            </a:outerShdw>
          </a:effectLst>
        </p:spPr>
        <p:txBody>
          <a:bodyPr wrap="none" anchor="ctr"/>
          <a:lstStyle/>
          <a:p>
            <a:pPr algn="ctr"/>
            <a:r>
              <a:rPr lang="en-US" sz="1600" b="1"/>
              <a:t>Boyle’s Law</a:t>
            </a:r>
          </a:p>
          <a:p>
            <a:pPr algn="ctr"/>
            <a:endParaRPr lang="en-US" sz="1600" b="1"/>
          </a:p>
          <a:p>
            <a:pPr algn="ctr"/>
            <a:r>
              <a:rPr lang="en-US" b="1" i="1"/>
              <a:t>PV  =  k</a:t>
            </a:r>
          </a:p>
        </p:txBody>
      </p:sp>
      <p:sp>
        <p:nvSpPr>
          <p:cNvPr id="35844" name="Rectangle 4"/>
          <p:cNvSpPr>
            <a:spLocks noChangeArrowheads="1"/>
          </p:cNvSpPr>
          <p:nvPr/>
        </p:nvSpPr>
        <p:spPr bwMode="auto">
          <a:xfrm>
            <a:off x="7010400" y="685800"/>
            <a:ext cx="1524000" cy="1295400"/>
          </a:xfrm>
          <a:prstGeom prst="rect">
            <a:avLst/>
          </a:prstGeom>
          <a:gradFill rotWithShape="0">
            <a:gsLst>
              <a:gs pos="0">
                <a:srgbClr val="F7DCCB"/>
              </a:gs>
              <a:gs pos="100000">
                <a:srgbClr val="FFC167"/>
              </a:gs>
            </a:gsLst>
            <a:lin ang="5400000" scaled="1"/>
          </a:gradFill>
          <a:ln w="9525">
            <a:noFill/>
            <a:miter lim="800000"/>
            <a:headEnd/>
            <a:tailEnd/>
          </a:ln>
          <a:effectLst>
            <a:outerShdw dist="107763" dir="8100000" algn="ctr" rotWithShape="0">
              <a:schemeClr val="bg2"/>
            </a:outerShdw>
          </a:effectLst>
        </p:spPr>
        <p:txBody>
          <a:bodyPr wrap="none" anchor="ctr"/>
          <a:lstStyle/>
          <a:p>
            <a:pPr algn="ctr"/>
            <a:r>
              <a:rPr lang="en-US" sz="1600" b="1"/>
              <a:t>Charles’ Law</a:t>
            </a:r>
          </a:p>
          <a:p>
            <a:pPr algn="ctr"/>
            <a:endParaRPr lang="en-US" sz="1600" b="1"/>
          </a:p>
          <a:p>
            <a:pPr algn="ctr"/>
            <a:r>
              <a:rPr lang="en-US" b="1" i="1" u="sng"/>
              <a:t>V     </a:t>
            </a:r>
          </a:p>
          <a:p>
            <a:pPr algn="ctr"/>
            <a:r>
              <a:rPr lang="en-US" b="1" i="1"/>
              <a:t>T     </a:t>
            </a:r>
          </a:p>
        </p:txBody>
      </p:sp>
      <p:sp>
        <p:nvSpPr>
          <p:cNvPr id="35845" name="Rectangle 5"/>
          <p:cNvSpPr>
            <a:spLocks noChangeArrowheads="1"/>
          </p:cNvSpPr>
          <p:nvPr/>
        </p:nvSpPr>
        <p:spPr bwMode="auto">
          <a:xfrm>
            <a:off x="5334000" y="4876800"/>
            <a:ext cx="1524000" cy="1295400"/>
          </a:xfrm>
          <a:prstGeom prst="rect">
            <a:avLst/>
          </a:prstGeom>
          <a:gradFill rotWithShape="0">
            <a:gsLst>
              <a:gs pos="0">
                <a:srgbClr val="FFEFFF"/>
              </a:gs>
              <a:gs pos="100000">
                <a:srgbClr val="FFC9FF"/>
              </a:gs>
            </a:gsLst>
            <a:lin ang="5400000" scaled="1"/>
          </a:gradFill>
          <a:ln w="9525">
            <a:noFill/>
            <a:miter lim="800000"/>
            <a:headEnd/>
            <a:tailEnd/>
          </a:ln>
          <a:effectLst>
            <a:outerShdw dist="107763" dir="8100000" algn="ctr" rotWithShape="0">
              <a:schemeClr val="bg2"/>
            </a:outerShdw>
          </a:effectLst>
        </p:spPr>
        <p:txBody>
          <a:bodyPr wrap="none" anchor="ctr"/>
          <a:lstStyle/>
          <a:p>
            <a:pPr algn="ctr"/>
            <a:r>
              <a:rPr lang="en-US" sz="1600" b="1"/>
              <a:t>Combined</a:t>
            </a:r>
          </a:p>
          <a:p>
            <a:pPr algn="ctr"/>
            <a:r>
              <a:rPr lang="en-US" sz="1600" b="1"/>
              <a:t>Gas Law</a:t>
            </a:r>
            <a:r>
              <a:rPr lang="en-US" sz="800" b="1"/>
              <a:t> </a:t>
            </a:r>
          </a:p>
          <a:p>
            <a:pPr algn="ctr"/>
            <a:endParaRPr lang="en-US" sz="1600" b="1"/>
          </a:p>
          <a:p>
            <a:pPr algn="ctr"/>
            <a:r>
              <a:rPr lang="en-US" b="1" i="1" u="sng"/>
              <a:t>PV     </a:t>
            </a:r>
          </a:p>
          <a:p>
            <a:pPr algn="ctr"/>
            <a:r>
              <a:rPr lang="en-US" b="1" i="1"/>
              <a:t>T     </a:t>
            </a:r>
          </a:p>
        </p:txBody>
      </p:sp>
      <p:sp>
        <p:nvSpPr>
          <p:cNvPr id="35846" name="Rectangle 6"/>
          <p:cNvSpPr>
            <a:spLocks noChangeArrowheads="1"/>
          </p:cNvSpPr>
          <p:nvPr/>
        </p:nvSpPr>
        <p:spPr bwMode="auto">
          <a:xfrm>
            <a:off x="5334000" y="2514600"/>
            <a:ext cx="1524000" cy="1295400"/>
          </a:xfrm>
          <a:prstGeom prst="rect">
            <a:avLst/>
          </a:prstGeom>
          <a:gradFill rotWithShape="0">
            <a:gsLst>
              <a:gs pos="0">
                <a:schemeClr val="bg1"/>
              </a:gs>
              <a:gs pos="100000">
                <a:srgbClr val="FEF2EC"/>
              </a:gs>
            </a:gsLst>
            <a:lin ang="5400000" scaled="1"/>
          </a:gradFill>
          <a:ln w="9525">
            <a:noFill/>
            <a:miter lim="800000"/>
            <a:headEnd/>
            <a:tailEnd/>
          </a:ln>
          <a:effectLst>
            <a:outerShdw dist="107763" dir="8100000" algn="ctr" rotWithShape="0">
              <a:schemeClr val="bg2"/>
            </a:outerShdw>
          </a:effectLst>
        </p:spPr>
        <p:txBody>
          <a:bodyPr wrap="none" anchor="ctr"/>
          <a:lstStyle/>
          <a:p>
            <a:pPr algn="ctr"/>
            <a:r>
              <a:rPr lang="en-US" sz="1600" b="1"/>
              <a:t>Ideal </a:t>
            </a:r>
          </a:p>
          <a:p>
            <a:pPr algn="ctr"/>
            <a:r>
              <a:rPr lang="en-US" sz="1600" b="1"/>
              <a:t>Gas Law</a:t>
            </a:r>
          </a:p>
          <a:p>
            <a:pPr algn="ctr"/>
            <a:endParaRPr lang="en-US" sz="1600" b="1"/>
          </a:p>
          <a:p>
            <a:pPr algn="ctr"/>
            <a:r>
              <a:rPr lang="en-US" b="1" i="1"/>
              <a:t>PV  =  nRT</a:t>
            </a:r>
          </a:p>
        </p:txBody>
      </p:sp>
      <p:sp>
        <p:nvSpPr>
          <p:cNvPr id="35847" name="AutoShape 7"/>
          <p:cNvSpPr>
            <a:spLocks noChangeArrowheads="1"/>
          </p:cNvSpPr>
          <p:nvPr/>
        </p:nvSpPr>
        <p:spPr bwMode="auto">
          <a:xfrm rot="-5400000">
            <a:off x="4114800" y="2209800"/>
            <a:ext cx="990600" cy="990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89E0FF"/>
          </a:solidFill>
          <a:ln w="9525">
            <a:noFill/>
            <a:miter lim="800000"/>
            <a:headEnd/>
            <a:tailEnd/>
          </a:ln>
          <a:effectLst/>
        </p:spPr>
        <p:txBody>
          <a:bodyPr wrap="none" anchor="ctr"/>
          <a:lstStyle/>
          <a:p>
            <a:endParaRPr lang="en-US"/>
          </a:p>
        </p:txBody>
      </p:sp>
      <p:sp>
        <p:nvSpPr>
          <p:cNvPr id="35848" name="AutoShape 8"/>
          <p:cNvSpPr>
            <a:spLocks noChangeArrowheads="1"/>
          </p:cNvSpPr>
          <p:nvPr/>
        </p:nvSpPr>
        <p:spPr bwMode="auto">
          <a:xfrm rot="5400000" flipH="1">
            <a:off x="7086600" y="2209800"/>
            <a:ext cx="990600" cy="9906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CC99"/>
          </a:solidFill>
          <a:ln w="9525">
            <a:noFill/>
            <a:miter lim="800000"/>
            <a:headEnd/>
            <a:tailEnd/>
          </a:ln>
          <a:effectLst/>
        </p:spPr>
        <p:txBody>
          <a:bodyPr wrap="none" anchor="ctr"/>
          <a:lstStyle/>
          <a:p>
            <a:endParaRPr lang="en-US"/>
          </a:p>
        </p:txBody>
      </p:sp>
      <p:sp>
        <p:nvSpPr>
          <p:cNvPr id="35849" name="AutoShape 9"/>
          <p:cNvSpPr>
            <a:spLocks noChangeArrowheads="1"/>
          </p:cNvSpPr>
          <p:nvPr/>
        </p:nvSpPr>
        <p:spPr bwMode="auto">
          <a:xfrm>
            <a:off x="5867400" y="3962400"/>
            <a:ext cx="457200" cy="838200"/>
          </a:xfrm>
          <a:prstGeom prst="downArrow">
            <a:avLst>
              <a:gd name="adj1" fmla="val 50000"/>
              <a:gd name="adj2" fmla="val 45833"/>
            </a:avLst>
          </a:prstGeom>
          <a:solidFill>
            <a:srgbClr val="FF99CC"/>
          </a:solidFill>
          <a:ln w="9525">
            <a:noFill/>
            <a:miter lim="800000"/>
            <a:headEnd/>
            <a:tailEnd/>
          </a:ln>
          <a:effectLst/>
        </p:spPr>
        <p:txBody>
          <a:bodyPr wrap="none" anchor="ctr"/>
          <a:lstStyle/>
          <a:p>
            <a:endParaRPr lang="en-US"/>
          </a:p>
        </p:txBody>
      </p:sp>
      <p:sp>
        <p:nvSpPr>
          <p:cNvPr id="35850" name="Text Box 10"/>
          <p:cNvSpPr txBox="1">
            <a:spLocks noChangeArrowheads="1"/>
          </p:cNvSpPr>
          <p:nvPr/>
        </p:nvSpPr>
        <p:spPr bwMode="auto">
          <a:xfrm>
            <a:off x="7696200" y="1371600"/>
            <a:ext cx="571500" cy="366713"/>
          </a:xfrm>
          <a:prstGeom prst="rect">
            <a:avLst/>
          </a:prstGeom>
          <a:noFill/>
          <a:ln w="9525">
            <a:noFill/>
            <a:miter lim="800000"/>
            <a:headEnd/>
            <a:tailEnd/>
          </a:ln>
          <a:effectLst/>
        </p:spPr>
        <p:txBody>
          <a:bodyPr wrap="none">
            <a:spAutoFit/>
          </a:bodyPr>
          <a:lstStyle/>
          <a:p>
            <a:r>
              <a:rPr lang="en-US" b="1" i="1"/>
              <a:t>=  k</a:t>
            </a:r>
          </a:p>
        </p:txBody>
      </p:sp>
      <p:sp>
        <p:nvSpPr>
          <p:cNvPr id="35851" name="Text Box 11"/>
          <p:cNvSpPr txBox="1">
            <a:spLocks noChangeArrowheads="1"/>
          </p:cNvSpPr>
          <p:nvPr/>
        </p:nvSpPr>
        <p:spPr bwMode="auto">
          <a:xfrm>
            <a:off x="6096000" y="5715000"/>
            <a:ext cx="571500" cy="366713"/>
          </a:xfrm>
          <a:prstGeom prst="rect">
            <a:avLst/>
          </a:prstGeom>
          <a:noFill/>
          <a:ln w="9525">
            <a:noFill/>
            <a:miter lim="800000"/>
            <a:headEnd/>
            <a:tailEnd/>
          </a:ln>
          <a:effectLst/>
        </p:spPr>
        <p:txBody>
          <a:bodyPr wrap="none">
            <a:spAutoFit/>
          </a:bodyPr>
          <a:lstStyle/>
          <a:p>
            <a:r>
              <a:rPr lang="en-US" b="1" i="1"/>
              <a:t>=  k</a:t>
            </a:r>
          </a:p>
        </p:txBody>
      </p:sp>
      <p:sp>
        <p:nvSpPr>
          <p:cNvPr id="35852" name="Text Box 12"/>
          <p:cNvSpPr txBox="1">
            <a:spLocks noChangeArrowheads="1"/>
          </p:cNvSpPr>
          <p:nvPr/>
        </p:nvSpPr>
        <p:spPr bwMode="auto">
          <a:xfrm>
            <a:off x="7086600" y="2514600"/>
            <a:ext cx="1179513" cy="1069975"/>
          </a:xfrm>
          <a:prstGeom prst="rect">
            <a:avLst/>
          </a:prstGeom>
          <a:noFill/>
          <a:ln w="9525">
            <a:noFill/>
            <a:miter lim="800000"/>
            <a:headEnd/>
            <a:tailEnd/>
          </a:ln>
          <a:effectLst/>
        </p:spPr>
        <p:txBody>
          <a:bodyPr wrap="none">
            <a:spAutoFit/>
          </a:bodyPr>
          <a:lstStyle/>
          <a:p>
            <a:r>
              <a:rPr lang="en-US" sz="1600" b="1" i="1"/>
              <a:t>T</a:t>
            </a:r>
            <a:r>
              <a:rPr lang="en-US" sz="1600" b="1"/>
              <a:t> and </a:t>
            </a:r>
            <a:r>
              <a:rPr lang="en-US" sz="1600" b="1" i="1"/>
              <a:t>V</a:t>
            </a:r>
            <a:r>
              <a:rPr lang="en-US" sz="1600" b="1"/>
              <a:t> </a:t>
            </a:r>
          </a:p>
          <a:p>
            <a:r>
              <a:rPr lang="en-US" sz="1600" b="1"/>
              <a:t>change</a:t>
            </a:r>
          </a:p>
          <a:p>
            <a:r>
              <a:rPr lang="en-US" sz="1600" b="1" i="1"/>
              <a:t>P, n, R</a:t>
            </a:r>
            <a:r>
              <a:rPr lang="en-US" sz="1600" b="1"/>
              <a:t> are</a:t>
            </a:r>
          </a:p>
          <a:p>
            <a:r>
              <a:rPr lang="en-US" sz="1600" b="1"/>
              <a:t>constant</a:t>
            </a:r>
            <a:endParaRPr lang="en-US" sz="1600" b="1" i="1"/>
          </a:p>
        </p:txBody>
      </p:sp>
      <p:sp>
        <p:nvSpPr>
          <p:cNvPr id="35853" name="Text Box 13"/>
          <p:cNvSpPr txBox="1">
            <a:spLocks noChangeArrowheads="1"/>
          </p:cNvSpPr>
          <p:nvPr/>
        </p:nvSpPr>
        <p:spPr bwMode="auto">
          <a:xfrm>
            <a:off x="4946650" y="4038600"/>
            <a:ext cx="2193925" cy="581025"/>
          </a:xfrm>
          <a:prstGeom prst="rect">
            <a:avLst/>
          </a:prstGeom>
          <a:noFill/>
          <a:ln w="9525">
            <a:noFill/>
            <a:miter lim="800000"/>
            <a:headEnd/>
            <a:tailEnd/>
          </a:ln>
          <a:effectLst/>
        </p:spPr>
        <p:txBody>
          <a:bodyPr wrap="none">
            <a:spAutoFit/>
          </a:bodyPr>
          <a:lstStyle/>
          <a:p>
            <a:r>
              <a:rPr lang="en-US" sz="1200" b="1" i="1"/>
              <a:t>  </a:t>
            </a:r>
            <a:r>
              <a:rPr lang="en-US" sz="1600" b="1" i="1"/>
              <a:t>P, V, </a:t>
            </a:r>
            <a:r>
              <a:rPr lang="en-US" sz="1600" b="1"/>
              <a:t>and</a:t>
            </a:r>
            <a:r>
              <a:rPr lang="en-US" sz="1600" b="1" i="1"/>
              <a:t> T</a:t>
            </a:r>
            <a:r>
              <a:rPr lang="en-US" sz="1600" b="1"/>
              <a:t> change</a:t>
            </a:r>
          </a:p>
          <a:p>
            <a:r>
              <a:rPr lang="en-US" sz="1600" b="1" i="1"/>
              <a:t>n</a:t>
            </a:r>
            <a:r>
              <a:rPr lang="en-US" sz="1600" b="1"/>
              <a:t> and </a:t>
            </a:r>
            <a:r>
              <a:rPr lang="en-US" sz="1600" b="1" i="1"/>
              <a:t>R</a:t>
            </a:r>
            <a:r>
              <a:rPr lang="en-US" sz="1600" b="1"/>
              <a:t> are constant</a:t>
            </a:r>
            <a:endParaRPr lang="en-US" sz="1600" b="1" i="1"/>
          </a:p>
        </p:txBody>
      </p:sp>
      <p:sp>
        <p:nvSpPr>
          <p:cNvPr id="35854" name="Text Box 14"/>
          <p:cNvSpPr txBox="1">
            <a:spLocks noChangeArrowheads="1"/>
          </p:cNvSpPr>
          <p:nvPr/>
        </p:nvSpPr>
        <p:spPr bwMode="auto">
          <a:xfrm>
            <a:off x="4013200" y="2511425"/>
            <a:ext cx="1168400" cy="1069975"/>
          </a:xfrm>
          <a:prstGeom prst="rect">
            <a:avLst/>
          </a:prstGeom>
          <a:noFill/>
          <a:ln w="9525">
            <a:noFill/>
            <a:miter lim="800000"/>
            <a:headEnd/>
            <a:tailEnd/>
          </a:ln>
          <a:effectLst/>
        </p:spPr>
        <p:txBody>
          <a:bodyPr wrap="none">
            <a:spAutoFit/>
          </a:bodyPr>
          <a:lstStyle/>
          <a:p>
            <a:r>
              <a:rPr lang="en-US" sz="1600" b="1" i="1"/>
              <a:t>P</a:t>
            </a:r>
            <a:r>
              <a:rPr lang="en-US" sz="1600" b="1"/>
              <a:t> and</a:t>
            </a:r>
            <a:r>
              <a:rPr lang="en-US" sz="1600" b="1" i="1"/>
              <a:t> V</a:t>
            </a:r>
            <a:r>
              <a:rPr lang="en-US" sz="1600" b="1"/>
              <a:t> </a:t>
            </a:r>
          </a:p>
          <a:p>
            <a:r>
              <a:rPr lang="en-US" sz="1600" b="1"/>
              <a:t>change</a:t>
            </a:r>
          </a:p>
          <a:p>
            <a:r>
              <a:rPr lang="en-US" sz="1600" b="1" i="1"/>
              <a:t>n, R, T</a:t>
            </a:r>
            <a:r>
              <a:rPr lang="en-US" sz="1600" b="1"/>
              <a:t> are</a:t>
            </a:r>
          </a:p>
          <a:p>
            <a:r>
              <a:rPr lang="en-US" sz="1600" b="1"/>
              <a:t>constant</a:t>
            </a:r>
            <a:endParaRPr lang="en-US" sz="1600" b="1" i="1"/>
          </a:p>
        </p:txBody>
      </p:sp>
      <p:sp>
        <p:nvSpPr>
          <p:cNvPr id="35855" name="AutoShape 15">
            <a:hlinkClick r:id="rId3" action="ppaction://hlinksldjump" highlightClick="1"/>
          </p:cNvPr>
          <p:cNvSpPr>
            <a:spLocks noChangeArrowheads="1"/>
          </p:cNvSpPr>
          <p:nvPr/>
        </p:nvSpPr>
        <p:spPr bwMode="auto">
          <a:xfrm>
            <a:off x="0" y="6119813"/>
            <a:ext cx="609600" cy="357187"/>
          </a:xfrm>
          <a:prstGeom prst="actionButtonBeginning">
            <a:avLst/>
          </a:prstGeom>
          <a:solidFill>
            <a:schemeClr val="bg1">
              <a:alpha val="50000"/>
            </a:schemeClr>
          </a:solidFill>
          <a:ln w="9525">
            <a:solidFill>
              <a:schemeClr val="bg1"/>
            </a:solidFill>
            <a:miter lim="800000"/>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Dalton’s Law of Partial Pressure</a:t>
            </a:r>
            <a:endParaRPr lang="en-US" dirty="0"/>
          </a:p>
        </p:txBody>
      </p:sp>
      <p:sp>
        <p:nvSpPr>
          <p:cNvPr id="3" name="Text Placeholder 2"/>
          <p:cNvSpPr>
            <a:spLocks noGrp="1"/>
          </p:cNvSpPr>
          <p:nvPr>
            <p:ph type="body" idx="1"/>
          </p:nvPr>
        </p:nvSpPr>
        <p:spPr>
          <a:xfrm>
            <a:off x="239151" y="1524000"/>
            <a:ext cx="8693834" cy="4942175"/>
          </a:xfrm>
        </p:spPr>
        <p:txBody>
          <a:bodyPr/>
          <a:lstStyle/>
          <a:p>
            <a:pPr>
              <a:buFont typeface="Wingdings" pitchFamily="2" charset="2"/>
              <a:buChar char="v"/>
            </a:pPr>
            <a:r>
              <a:rPr lang="en-US" sz="2400" dirty="0" smtClean="0"/>
              <a:t>John Dalton was the first  to calculate the pressure of a mixture of gases.</a:t>
            </a:r>
          </a:p>
          <a:p>
            <a:pPr>
              <a:buFont typeface="Wingdings" pitchFamily="2" charset="2"/>
              <a:buChar char="v"/>
            </a:pPr>
            <a:r>
              <a:rPr lang="en-US" sz="2400" dirty="0" smtClean="0"/>
              <a:t>Dalton summarized his observations in terms of the partial pressure of each gas, the pressure that the gas would exert if it occupied the container alone.</a:t>
            </a:r>
          </a:p>
          <a:p>
            <a:pPr>
              <a:buFont typeface="Wingdings" pitchFamily="2" charset="2"/>
              <a:buChar char="v"/>
            </a:pPr>
            <a:r>
              <a:rPr lang="en-US" sz="2400" dirty="0" smtClean="0"/>
              <a:t>He described the behavior of gaseous mixtures by his </a:t>
            </a:r>
            <a:r>
              <a:rPr lang="en-US" sz="2400" b="1" dirty="0" smtClean="0"/>
              <a:t>law of partial pressures </a:t>
            </a:r>
            <a:r>
              <a:rPr lang="en-US" sz="2400" dirty="0" smtClean="0"/>
              <a:t>which states that </a:t>
            </a:r>
          </a:p>
          <a:p>
            <a:pPr>
              <a:buNone/>
            </a:pPr>
            <a:endParaRPr lang="en-US" sz="2400" b="1" dirty="0" smtClean="0"/>
          </a:p>
          <a:p>
            <a:pPr lvl="2">
              <a:buFont typeface="Wingdings" pitchFamily="2" charset="2"/>
              <a:buChar char="v"/>
            </a:pPr>
            <a:r>
              <a:rPr lang="en-US" b="1" dirty="0" smtClean="0"/>
              <a:t>the total pressure of a mixture of gases is the sum of the partial pressures of its components</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Dalton’s Law of Partial Pressure</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If the partial pressures of the gases A, B, . . .are denoted as P</a:t>
            </a:r>
            <a:r>
              <a:rPr lang="en-US" baseline="-25000" dirty="0" smtClean="0"/>
              <a:t>A</a:t>
            </a:r>
            <a:r>
              <a:rPr lang="en-US" dirty="0" smtClean="0"/>
              <a:t>, P</a:t>
            </a:r>
            <a:r>
              <a:rPr lang="en-US" baseline="-25000" dirty="0" smtClean="0"/>
              <a:t>B</a:t>
            </a:r>
            <a:r>
              <a:rPr lang="en-US" dirty="0" smtClean="0"/>
              <a:t>, . . . and the total pressure of the mixture as P, then Dalton’s law can be written as:</a:t>
            </a:r>
          </a:p>
          <a:p>
            <a:pPr>
              <a:buNone/>
            </a:pPr>
            <a:r>
              <a:rPr lang="en-US" dirty="0" smtClean="0"/>
              <a:t>		</a:t>
            </a:r>
            <a:r>
              <a:rPr lang="en-US" b="1" dirty="0" smtClean="0"/>
              <a:t>P = P</a:t>
            </a:r>
            <a:r>
              <a:rPr lang="en-US" b="1" baseline="-25000" dirty="0" smtClean="0"/>
              <a:t>A</a:t>
            </a:r>
            <a:r>
              <a:rPr lang="en-US" b="1" dirty="0" smtClean="0"/>
              <a:t> + P</a:t>
            </a:r>
            <a:r>
              <a:rPr lang="en-US" b="1" baseline="-25000" dirty="0" smtClean="0"/>
              <a:t>B</a:t>
            </a:r>
            <a:r>
              <a:rPr lang="en-US" b="1" dirty="0" smtClean="0"/>
              <a:t> + P</a:t>
            </a:r>
            <a:r>
              <a:rPr lang="en-US" b="1" baseline="-25000" dirty="0" smtClean="0"/>
              <a:t>C </a:t>
            </a:r>
            <a:r>
              <a:rPr lang="en-US" b="1" dirty="0" smtClean="0"/>
              <a:t>+ …..</a:t>
            </a:r>
            <a:r>
              <a:rPr lang="en-US" b="1" dirty="0" err="1" smtClean="0"/>
              <a:t>P</a:t>
            </a:r>
            <a:r>
              <a:rPr lang="en-US" b="1" baseline="-25000" dirty="0" err="1" smtClean="0"/>
              <a:t>n</a:t>
            </a:r>
            <a:endParaRPr lang="en-US" b="1" baseline="-25000" dirty="0" smtClean="0"/>
          </a:p>
          <a:p>
            <a:pPr>
              <a:buFont typeface="Wingdings" pitchFamily="2" charset="2"/>
              <a:buChar char="v"/>
            </a:pPr>
            <a:r>
              <a:rPr lang="en-US" dirty="0" smtClean="0"/>
              <a:t>It is exactly true only for gases that behave ideally, but it is a good approximation for nearly all gases under normal conditions.</a:t>
            </a:r>
            <a:endParaRPr lang="en-US" b="1" baseline="-25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49</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Nature of Gases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a:t>
            </a:fld>
            <a:endParaRPr lang="en-US"/>
          </a:p>
        </p:txBody>
      </p:sp>
      <p:pic>
        <p:nvPicPr>
          <p:cNvPr id="53250" name="Picture 2"/>
          <p:cNvPicPr>
            <a:picLocks noChangeAspect="1" noChangeArrowheads="1"/>
          </p:cNvPicPr>
          <p:nvPr/>
        </p:nvPicPr>
        <p:blipFill>
          <a:blip r:embed="rId2"/>
          <a:srcRect/>
          <a:stretch>
            <a:fillRect/>
          </a:stretch>
        </p:blipFill>
        <p:spPr bwMode="auto">
          <a:xfrm>
            <a:off x="6106696" y="1465312"/>
            <a:ext cx="2784085" cy="4808879"/>
          </a:xfrm>
          <a:prstGeom prst="rect">
            <a:avLst/>
          </a:prstGeom>
          <a:noFill/>
          <a:ln w="9525">
            <a:noFill/>
            <a:miter lim="800000"/>
            <a:headEnd/>
            <a:tailEnd/>
          </a:ln>
          <a:effectLst/>
        </p:spPr>
      </p:pic>
      <p:sp>
        <p:nvSpPr>
          <p:cNvPr id="8" name="Rectangle 7"/>
          <p:cNvSpPr/>
          <p:nvPr/>
        </p:nvSpPr>
        <p:spPr>
          <a:xfrm>
            <a:off x="0" y="1494117"/>
            <a:ext cx="6203852" cy="5447645"/>
          </a:xfrm>
          <a:prstGeom prst="rect">
            <a:avLst/>
          </a:prstGeom>
        </p:spPr>
        <p:txBody>
          <a:bodyPr wrap="square">
            <a:spAutoFit/>
          </a:bodyPr>
          <a:lstStyle/>
          <a:p>
            <a:pPr>
              <a:buFont typeface="Wingdings" pitchFamily="2" charset="2"/>
              <a:buChar char="v"/>
            </a:pPr>
            <a:r>
              <a:rPr lang="en-US" sz="2400" dirty="0" smtClean="0"/>
              <a:t>Eleven elements are gases under normal conditions </a:t>
            </a:r>
            <a:r>
              <a:rPr lang="en-US" sz="1600" dirty="0" smtClean="0"/>
              <a:t>(</a:t>
            </a:r>
            <a:r>
              <a:rPr lang="en-US" sz="1600" b="1" dirty="0" smtClean="0"/>
              <a:t>helium (He</a:t>
            </a:r>
            <a:r>
              <a:rPr lang="en-US" sz="1600" dirty="0" smtClean="0"/>
              <a:t>), </a:t>
            </a:r>
            <a:r>
              <a:rPr lang="en-US" sz="1600" b="1" dirty="0" smtClean="0"/>
              <a:t>neon (Ne</a:t>
            </a:r>
            <a:r>
              <a:rPr lang="en-US" sz="1600" dirty="0" smtClean="0"/>
              <a:t>), </a:t>
            </a:r>
            <a:r>
              <a:rPr lang="en-US" sz="1600" b="1" dirty="0" smtClean="0"/>
              <a:t>argon (</a:t>
            </a:r>
            <a:r>
              <a:rPr lang="en-US" sz="1600" b="1" dirty="0" err="1" smtClean="0"/>
              <a:t>Ar</a:t>
            </a:r>
            <a:r>
              <a:rPr lang="en-US" sz="1600" dirty="0" smtClean="0"/>
              <a:t>), </a:t>
            </a:r>
            <a:r>
              <a:rPr lang="en-US" sz="1600" b="1" dirty="0" smtClean="0"/>
              <a:t>krypton (Kr</a:t>
            </a:r>
            <a:r>
              <a:rPr lang="en-US" sz="1600" dirty="0" smtClean="0"/>
              <a:t>), </a:t>
            </a:r>
            <a:r>
              <a:rPr lang="en-US" sz="1600" b="1" dirty="0" smtClean="0"/>
              <a:t>xenon (</a:t>
            </a:r>
            <a:r>
              <a:rPr lang="en-US" sz="1600" b="1" dirty="0" err="1" smtClean="0"/>
              <a:t>Xe</a:t>
            </a:r>
            <a:r>
              <a:rPr lang="en-US" sz="1600" dirty="0" smtClean="0"/>
              <a:t>), and </a:t>
            </a:r>
            <a:r>
              <a:rPr lang="en-US" sz="1600" b="1" dirty="0" smtClean="0"/>
              <a:t>radon (</a:t>
            </a:r>
            <a:r>
              <a:rPr lang="en-US" sz="1600" b="1" dirty="0" err="1" smtClean="0"/>
              <a:t>Rn</a:t>
            </a:r>
            <a:r>
              <a:rPr lang="en-US" sz="1600" dirty="0" smtClean="0"/>
              <a:t>)</a:t>
            </a:r>
          </a:p>
          <a:p>
            <a:endParaRPr lang="en-US" sz="2400" dirty="0" smtClean="0"/>
          </a:p>
          <a:p>
            <a:pPr>
              <a:buFont typeface="Wingdings" pitchFamily="2" charset="2"/>
              <a:buChar char="v"/>
            </a:pPr>
            <a:r>
              <a:rPr lang="en-US" sz="2400" dirty="0" smtClean="0"/>
              <a:t>All substances that are gases at ordinary temperatures are molecular, except the six noble gases, which are monatomic (consist of single atoms).</a:t>
            </a:r>
          </a:p>
          <a:p>
            <a:pPr lvl="2">
              <a:buFont typeface="Wingdings" pitchFamily="2" charset="2"/>
              <a:buChar char="v"/>
            </a:pPr>
            <a:endParaRPr lang="en-US" sz="2000" dirty="0" smtClean="0"/>
          </a:p>
          <a:p>
            <a:pPr lvl="8">
              <a:buFont typeface="Wingdings" pitchFamily="2" charset="2"/>
              <a:buChar char="Ø"/>
            </a:pPr>
            <a:r>
              <a:rPr lang="en-US" sz="2400" dirty="0" smtClean="0"/>
              <a:t>Many compounds with low molar masses, such as CO</a:t>
            </a:r>
            <a:r>
              <a:rPr lang="en-US" sz="2400" baseline="-25000" dirty="0" smtClean="0"/>
              <a:t>2</a:t>
            </a:r>
            <a:r>
              <a:rPr lang="en-US" sz="2400" dirty="0" smtClean="0"/>
              <a:t>, HCL, and organic compounds such as the methane, CH</a:t>
            </a:r>
            <a:r>
              <a:rPr lang="en-US" sz="2400" baseline="-25000" dirty="0" smtClean="0"/>
              <a:t>4</a:t>
            </a:r>
            <a:r>
              <a:rPr lang="en-US" sz="2400" dirty="0" smtClean="0"/>
              <a:t>, of natural gas and the propane, C</a:t>
            </a:r>
            <a:r>
              <a:rPr lang="en-US" sz="2400" baseline="-25000" dirty="0" smtClean="0"/>
              <a:t>3</a:t>
            </a:r>
            <a:r>
              <a:rPr lang="en-US" sz="2400" dirty="0" smtClean="0"/>
              <a:t>H</a:t>
            </a:r>
            <a:r>
              <a:rPr lang="en-US" sz="2400" baseline="-25000" dirty="0" smtClean="0"/>
              <a:t>8</a:t>
            </a:r>
            <a:r>
              <a:rPr lang="en-US" sz="2400" dirty="0" smtClean="0"/>
              <a:t>, of camping fuel are  gases at ordinary temperature.</a:t>
            </a:r>
          </a:p>
          <a:p>
            <a:pPr>
              <a:buFont typeface="Wingdings" pitchFamily="2" charset="2"/>
              <a:buChar char="v"/>
            </a:pP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Font typeface="Wingdings" pitchFamily="2" charset="2"/>
              <a:buChar char="v"/>
            </a:pPr>
            <a:r>
              <a:rPr lang="en-US" dirty="0" smtClean="0"/>
              <a:t>The total pressure of a mixture of gases = the sum of the pressures of all the gases in the mixture.</a:t>
            </a:r>
          </a:p>
          <a:p>
            <a:pPr>
              <a:buNone/>
            </a:pPr>
            <a:endParaRPr lang="en-US" dirty="0" smtClean="0"/>
          </a:p>
          <a:p>
            <a:pPr>
              <a:buFont typeface="Wingdings" pitchFamily="2" charset="2"/>
              <a:buChar char="v"/>
            </a:pPr>
            <a:r>
              <a:rPr lang="en-US" dirty="0" smtClean="0"/>
              <a:t>The portion contributed by each gas is called the partial pressure of that gas.</a:t>
            </a:r>
          </a:p>
          <a:p>
            <a:endParaRPr lang="en-US" dirty="0" smtClean="0"/>
          </a:p>
          <a:p>
            <a:pPr>
              <a:buNone/>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50</a:t>
            </a:fld>
            <a:endParaRPr lang="en-US"/>
          </a:p>
        </p:txBody>
      </p:sp>
      <p:sp>
        <p:nvSpPr>
          <p:cNvPr id="5" name="Rectangle 4"/>
          <p:cNvSpPr/>
          <p:nvPr/>
        </p:nvSpPr>
        <p:spPr>
          <a:xfrm>
            <a:off x="1545292" y="405302"/>
            <a:ext cx="5585183" cy="584775"/>
          </a:xfrm>
          <a:prstGeom prst="rect">
            <a:avLst/>
          </a:prstGeom>
        </p:spPr>
        <p:txBody>
          <a:bodyPr wrap="none">
            <a:spAutoFit/>
          </a:bodyPr>
          <a:lstStyle/>
          <a:p>
            <a:r>
              <a:rPr lang="en-US" sz="3200" b="1" dirty="0" smtClean="0">
                <a:latin typeface="Calibri" pitchFamily="34" charset="0"/>
                <a:cs typeface="Calibri" pitchFamily="34" charset="0"/>
              </a:rPr>
              <a:t>Dalton’s Law of Partial Pressure</a:t>
            </a:r>
            <a:endParaRPr lang="en-US" sz="3200" b="1"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p:txBody>
          <a:bodyPr/>
          <a:lstStyle/>
          <a:p>
            <a:r>
              <a:rPr lang="en-US" dirty="0" smtClean="0"/>
              <a:t>A mixture of O</a:t>
            </a:r>
            <a:r>
              <a:rPr lang="en-US" baseline="-25000" dirty="0" smtClean="0"/>
              <a:t>2</a:t>
            </a:r>
            <a:r>
              <a:rPr lang="en-US" dirty="0" smtClean="0"/>
              <a:t>, CO</a:t>
            </a:r>
            <a:r>
              <a:rPr lang="en-US" baseline="-25000" dirty="0" smtClean="0"/>
              <a:t>2</a:t>
            </a:r>
            <a:r>
              <a:rPr lang="en-US" dirty="0" smtClean="0"/>
              <a:t>, and N</a:t>
            </a:r>
            <a:r>
              <a:rPr lang="en-US" baseline="-25000" dirty="0" smtClean="0"/>
              <a:t>2</a:t>
            </a:r>
            <a:r>
              <a:rPr lang="en-US" dirty="0" smtClean="0"/>
              <a:t> has a total pressure of 1800 </a:t>
            </a:r>
            <a:r>
              <a:rPr lang="en-US" dirty="0" err="1" smtClean="0"/>
              <a:t>torr</a:t>
            </a:r>
            <a:r>
              <a:rPr lang="en-US" dirty="0" smtClean="0"/>
              <a:t>.  The partial pressure of the O</a:t>
            </a:r>
            <a:r>
              <a:rPr lang="en-US" baseline="-25000" dirty="0" smtClean="0"/>
              <a:t>2</a:t>
            </a:r>
            <a:r>
              <a:rPr lang="en-US" dirty="0" smtClean="0"/>
              <a:t> is 380 </a:t>
            </a:r>
            <a:r>
              <a:rPr lang="en-US" dirty="0" err="1" smtClean="0"/>
              <a:t>torr</a:t>
            </a:r>
            <a:r>
              <a:rPr lang="en-US" dirty="0" smtClean="0"/>
              <a:t> and the partial pressure of the CO</a:t>
            </a:r>
            <a:r>
              <a:rPr lang="en-US" baseline="-25000" dirty="0" smtClean="0"/>
              <a:t>2</a:t>
            </a:r>
            <a:r>
              <a:rPr lang="en-US" dirty="0" smtClean="0"/>
              <a:t> is 960 </a:t>
            </a:r>
            <a:r>
              <a:rPr lang="en-US" dirty="0" err="1" smtClean="0"/>
              <a:t>torr</a:t>
            </a:r>
            <a:r>
              <a:rPr lang="en-US" dirty="0" smtClean="0"/>
              <a:t>.  What is the partial pressure of the N</a:t>
            </a:r>
            <a:r>
              <a:rPr lang="en-US" baseline="-25000" dirty="0" smtClean="0"/>
              <a:t>2</a:t>
            </a:r>
            <a:r>
              <a:rPr lang="en-US" dirty="0" smtClean="0"/>
              <a:t>?</a:t>
            </a:r>
          </a:p>
          <a:p>
            <a:pPr>
              <a:buNone/>
            </a:pPr>
            <a:endParaRPr lang="en-US"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51</a:t>
            </a:fld>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Text Placeholder 2"/>
          <p:cNvSpPr>
            <a:spLocks noGrp="1"/>
          </p:cNvSpPr>
          <p:nvPr>
            <p:ph type="body" idx="1"/>
          </p:nvPr>
        </p:nvSpPr>
        <p:spPr/>
        <p:txBody>
          <a:bodyPr/>
          <a:lstStyle/>
          <a:p>
            <a:pPr>
              <a:buNone/>
            </a:pPr>
            <a:r>
              <a:rPr lang="en-US" dirty="0" err="1" smtClean="0"/>
              <a:t>P</a:t>
            </a:r>
            <a:r>
              <a:rPr lang="en-US" baseline="-25000" dirty="0" err="1" smtClean="0"/>
              <a:t>tot</a:t>
            </a:r>
            <a:r>
              <a:rPr lang="en-US" dirty="0" smtClean="0"/>
              <a:t> = P</a:t>
            </a:r>
            <a:r>
              <a:rPr lang="en-US" baseline="-25000" dirty="0" smtClean="0"/>
              <a:t>02</a:t>
            </a:r>
            <a:r>
              <a:rPr lang="en-US" dirty="0" smtClean="0"/>
              <a:t> + P</a:t>
            </a:r>
            <a:r>
              <a:rPr lang="en-US" baseline="-25000" dirty="0" smtClean="0"/>
              <a:t>CO2</a:t>
            </a:r>
            <a:r>
              <a:rPr lang="en-US" dirty="0" smtClean="0"/>
              <a:t> + P</a:t>
            </a:r>
            <a:r>
              <a:rPr lang="en-US" baseline="-25000" dirty="0" smtClean="0"/>
              <a:t>N2</a:t>
            </a:r>
          </a:p>
          <a:p>
            <a:pPr>
              <a:buNone/>
            </a:pPr>
            <a:r>
              <a:rPr lang="en-US" dirty="0" smtClean="0"/>
              <a:t>Rearrange:  P</a:t>
            </a:r>
            <a:r>
              <a:rPr lang="en-US" baseline="-25000" dirty="0" smtClean="0"/>
              <a:t>N2</a:t>
            </a:r>
            <a:r>
              <a:rPr lang="en-US" dirty="0" smtClean="0"/>
              <a:t> = </a:t>
            </a:r>
            <a:r>
              <a:rPr lang="en-US" dirty="0" err="1" smtClean="0"/>
              <a:t>P</a:t>
            </a:r>
            <a:r>
              <a:rPr lang="en-US" baseline="-25000" dirty="0" err="1" smtClean="0"/>
              <a:t>tot</a:t>
            </a:r>
            <a:r>
              <a:rPr lang="en-US" dirty="0" smtClean="0"/>
              <a:t> – P</a:t>
            </a:r>
            <a:r>
              <a:rPr lang="en-US" baseline="-25000" dirty="0" smtClean="0"/>
              <a:t>O2</a:t>
            </a:r>
            <a:r>
              <a:rPr lang="en-US" dirty="0" smtClean="0"/>
              <a:t> – P</a:t>
            </a:r>
            <a:r>
              <a:rPr lang="en-US" baseline="-25000" dirty="0" smtClean="0"/>
              <a:t>CO2</a:t>
            </a:r>
            <a:endParaRPr lang="en-US" dirty="0" smtClean="0"/>
          </a:p>
          <a:p>
            <a:pPr>
              <a:buNone/>
            </a:pPr>
            <a:r>
              <a:rPr lang="en-US" dirty="0" smtClean="0"/>
              <a:t>P</a:t>
            </a:r>
            <a:r>
              <a:rPr lang="en-US" baseline="-25000" dirty="0" smtClean="0"/>
              <a:t>N2</a:t>
            </a:r>
            <a:r>
              <a:rPr lang="en-US" dirty="0" smtClean="0"/>
              <a:t> = 1800 – 380 – 960 = 460 </a:t>
            </a:r>
            <a:r>
              <a:rPr lang="en-US" dirty="0" err="1" smtClean="0"/>
              <a:t>torr</a:t>
            </a:r>
            <a:endParaRPr lang="en-US" baseline="-25000" dirty="0" smtClean="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52</a:t>
            </a:fld>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53</a:t>
            </a:fld>
            <a:endParaRPr lang="en-US"/>
          </a:p>
        </p:txBody>
      </p:sp>
      <p:pic>
        <p:nvPicPr>
          <p:cNvPr id="81922" name="Picture 2"/>
          <p:cNvPicPr>
            <a:picLocks noChangeAspect="1" noChangeArrowheads="1"/>
          </p:cNvPicPr>
          <p:nvPr/>
        </p:nvPicPr>
        <p:blipFill>
          <a:blip r:embed="rId2"/>
          <a:srcRect/>
          <a:stretch>
            <a:fillRect/>
          </a:stretch>
        </p:blipFill>
        <p:spPr bwMode="auto">
          <a:xfrm>
            <a:off x="253219" y="1505243"/>
            <a:ext cx="8665698" cy="44031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a:xfrm>
            <a:off x="225083" y="1524000"/>
            <a:ext cx="8721969" cy="4942175"/>
          </a:xfrm>
        </p:spPr>
        <p:txBody>
          <a:bodyPr/>
          <a:lstStyle/>
          <a:p>
            <a:pPr>
              <a:buFont typeface="Wingdings" pitchFamily="2" charset="2"/>
              <a:buChar char="v"/>
            </a:pPr>
            <a:r>
              <a:rPr lang="en-US" sz="2800" dirty="0" smtClean="0"/>
              <a:t>The condensed phases of matter (liquids and solids) result from attractive intermolecular forces.</a:t>
            </a:r>
          </a:p>
          <a:p>
            <a:pPr>
              <a:buFont typeface="Wingdings" pitchFamily="2" charset="2"/>
              <a:buChar char="v"/>
            </a:pPr>
            <a:endParaRPr lang="en-US" sz="2800" dirty="0" smtClean="0"/>
          </a:p>
          <a:p>
            <a:pPr lvl="2">
              <a:buFont typeface="Wingdings" pitchFamily="2" charset="2"/>
              <a:buChar char="Ø"/>
            </a:pPr>
            <a:r>
              <a:rPr lang="en-US" dirty="0" smtClean="0">
                <a:latin typeface="Calibri" pitchFamily="34" charset="0"/>
                <a:cs typeface="Calibri" pitchFamily="34" charset="0"/>
              </a:rPr>
              <a:t>The forces that hold molecules together are of crucial importance for determining the physical properties of bulk samples.</a:t>
            </a:r>
            <a:endParaRPr lang="en-US" dirty="0" smtClean="0"/>
          </a:p>
          <a:p>
            <a:pPr>
              <a:buNone/>
            </a:pPr>
            <a:r>
              <a:rPr lang="en-US" sz="2800" dirty="0" smtClean="0"/>
              <a:t> </a:t>
            </a:r>
          </a:p>
          <a:p>
            <a:pPr>
              <a:buFont typeface="Wingdings" pitchFamily="2" charset="2"/>
              <a:buChar char="v"/>
            </a:pPr>
            <a:r>
              <a:rPr lang="en-US" sz="2800" dirty="0" smtClean="0"/>
              <a:t>Atoms, ions and molecules form liquids when they have enough energy to move past their neighbors but not enough to escape from them entirely.</a:t>
            </a:r>
            <a:endParaRPr lang="en-US" sz="2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54</a:t>
            </a:fld>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p:txBody>
          <a:bodyPr/>
          <a:lstStyle/>
          <a:p>
            <a:pPr fontAlgn="base">
              <a:buNone/>
            </a:pPr>
            <a:endParaRPr lang="en-US" b="1" dirty="0" smtClean="0"/>
          </a:p>
          <a:p>
            <a:pPr fontAlgn="base">
              <a:buFont typeface="Wingdings" pitchFamily="2" charset="2"/>
              <a:buChar char="v"/>
            </a:pPr>
            <a:r>
              <a:rPr lang="en-US" dirty="0" smtClean="0"/>
              <a:t>Liquids flow and keep no definite shape because their molecules are loosely packed and constantly moving. </a:t>
            </a:r>
          </a:p>
          <a:p>
            <a:pPr fontAlgn="base">
              <a:buFont typeface="Wingdings" pitchFamily="2" charset="2"/>
              <a:buChar char="v"/>
            </a:pPr>
            <a:endParaRPr lang="en-US" dirty="0" smtClean="0"/>
          </a:p>
          <a:p>
            <a:pPr fontAlgn="base">
              <a:buFont typeface="Wingdings" pitchFamily="2" charset="2"/>
              <a:buChar char="v"/>
            </a:pPr>
            <a:r>
              <a:rPr lang="en-US" dirty="0" smtClean="0"/>
              <a:t>They take the shape of their container but maintain constant volume.</a:t>
            </a:r>
          </a:p>
          <a:p>
            <a:pPr fontAlgn="base">
              <a:buFont typeface="Wingdings" pitchFamily="2" charset="2"/>
              <a:buChar char="v"/>
            </a:pPr>
            <a:r>
              <a:rPr lang="en-US" dirty="0" smtClean="0"/>
              <a:t>The atomic and molecular properties are related to the structure and properties of liquids.</a:t>
            </a:r>
            <a:br>
              <a:rPr lang="en-US" dirty="0" smtClean="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55</a:t>
            </a:fld>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a:xfrm>
            <a:off x="225083" y="1960100"/>
            <a:ext cx="8693833" cy="3399692"/>
          </a:xfrm>
        </p:spPr>
        <p:txBody>
          <a:bodyPr/>
          <a:lstStyle/>
          <a:p>
            <a:pPr>
              <a:buFont typeface="Wingdings" pitchFamily="2" charset="2"/>
              <a:buChar char="v"/>
            </a:pPr>
            <a:r>
              <a:rPr lang="en-US" sz="2800" dirty="0" smtClean="0"/>
              <a:t>Scientists design new materials by considering how the properties and interactions of individual particles give rise to bulk properties.</a:t>
            </a:r>
          </a:p>
          <a:p>
            <a:pPr>
              <a:buNone/>
            </a:pPr>
            <a:endParaRPr lang="en-US" sz="2800" dirty="0" smtClean="0"/>
          </a:p>
          <a:p>
            <a:pPr>
              <a:buFont typeface="Wingdings" pitchFamily="2" charset="2"/>
              <a:buChar char="v"/>
            </a:pPr>
            <a:r>
              <a:rPr lang="en-US" sz="2800" dirty="0" smtClean="0"/>
              <a:t>Formulating the materials of tomorrow will require an understanding of these relationships</a:t>
            </a:r>
            <a:r>
              <a:rPr lang="en-US" dirty="0" smtClean="0"/>
              <a:t>.</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56</a:t>
            </a:fld>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sz="2800" dirty="0" smtClean="0"/>
              <a:t>Molecules attract one another. </a:t>
            </a:r>
          </a:p>
          <a:p>
            <a:pPr lvl="1">
              <a:buFont typeface="Wingdings" pitchFamily="2" charset="2"/>
              <a:buChar char="Ø"/>
            </a:pPr>
            <a:r>
              <a:rPr lang="en-US" sz="2600" dirty="0" smtClean="0"/>
              <a:t>Without forces between molecules, our flesh would drip off our bones and the oceans would be gaseous in nature.</a:t>
            </a:r>
          </a:p>
          <a:p>
            <a:pPr lvl="1">
              <a:buFont typeface="Wingdings" pitchFamily="2" charset="2"/>
              <a:buChar char="Ø"/>
            </a:pPr>
            <a:r>
              <a:rPr lang="en-US" sz="2600" dirty="0" smtClean="0"/>
              <a:t>The forces between molecules govern the physical properties of bulk matter and help to account for the differences in the substances around us;</a:t>
            </a:r>
          </a:p>
          <a:p>
            <a:pPr lvl="2">
              <a:buFont typeface="Wingdings" pitchFamily="2" charset="2"/>
              <a:buChar char="ü"/>
            </a:pPr>
            <a:r>
              <a:rPr lang="en-US" sz="2600" dirty="0" smtClean="0"/>
              <a:t>CO</a:t>
            </a:r>
            <a:r>
              <a:rPr lang="en-US" sz="2600" baseline="-25000" dirty="0" smtClean="0"/>
              <a:t>2</a:t>
            </a:r>
            <a:r>
              <a:rPr lang="en-US" sz="2600" dirty="0" smtClean="0"/>
              <a:t> is a gas we exhale.</a:t>
            </a:r>
          </a:p>
          <a:p>
            <a:pPr lvl="2">
              <a:buFont typeface="Wingdings" pitchFamily="2" charset="2"/>
              <a:buChar char="ü"/>
            </a:pPr>
            <a:r>
              <a:rPr lang="en-US" sz="2600" dirty="0" smtClean="0"/>
              <a:t>Ice floats in water, etc.</a:t>
            </a:r>
            <a:endParaRPr lang="en-US" sz="2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57</a:t>
            </a:fld>
            <a:endParaRPr lang="en-US"/>
          </a:p>
        </p:txBody>
      </p:sp>
      <p:sp>
        <p:nvSpPr>
          <p:cNvPr id="5" name="TextBox 4"/>
          <p:cNvSpPr txBox="1"/>
          <p:nvPr/>
        </p:nvSpPr>
        <p:spPr>
          <a:xfrm>
            <a:off x="745588" y="5753685"/>
            <a:ext cx="4037428" cy="369332"/>
          </a:xfrm>
          <a:prstGeom prst="rect">
            <a:avLst/>
          </a:prstGeom>
          <a:noFill/>
        </p:spPr>
        <p:txBody>
          <a:bodyPr wrap="square" rtlCol="0">
            <a:spAutoFit/>
          </a:bodyPr>
          <a:lstStyle/>
          <a:p>
            <a:r>
              <a:rPr lang="en-US" sz="1800" b="1" dirty="0" smtClean="0"/>
              <a:t>Explain why ice floats in water.</a:t>
            </a:r>
            <a:endParaRPr lang="en-US" sz="1800" b="1"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a:xfrm>
            <a:off x="457200" y="1524000"/>
            <a:ext cx="8686800" cy="4942175"/>
          </a:xfrm>
        </p:spPr>
        <p:txBody>
          <a:bodyPr/>
          <a:lstStyle/>
          <a:p>
            <a:pPr>
              <a:buFont typeface="Wingdings" pitchFamily="2" charset="2"/>
              <a:buChar char="v"/>
            </a:pPr>
            <a:r>
              <a:rPr lang="en-US" dirty="0" smtClean="0"/>
              <a:t>Individual water molecules, for instance, are not wet, but ‘bulk water’ is wet because water molecules are attracted to other substances and spread over their surfaces. </a:t>
            </a:r>
          </a:p>
          <a:p>
            <a:pPr>
              <a:buFont typeface="Wingdings" pitchFamily="2" charset="2"/>
              <a:buChar char="v"/>
            </a:pPr>
            <a:endParaRPr lang="en-US" dirty="0" smtClean="0"/>
          </a:p>
          <a:p>
            <a:pPr>
              <a:buFont typeface="Wingdings" pitchFamily="2" charset="2"/>
              <a:buChar char="v"/>
            </a:pPr>
            <a:r>
              <a:rPr lang="en-US" dirty="0" smtClean="0"/>
              <a:t>Rivers, lakes and oceans exist because water molecules attract one another and form  liquid. Without that liquid, there would be no life. </a:t>
            </a:r>
          </a:p>
          <a:p>
            <a:pPr>
              <a:buFont typeface="Wingdings" pitchFamily="2" charset="2"/>
              <a:buChar char="v"/>
            </a:pP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58</a:t>
            </a:fld>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3" name="Text Placeholder 2"/>
          <p:cNvSpPr>
            <a:spLocks noGrp="1"/>
          </p:cNvSpPr>
          <p:nvPr>
            <p:ph type="body" idx="1"/>
          </p:nvPr>
        </p:nvSpPr>
        <p:spPr>
          <a:xfrm>
            <a:off x="457199" y="1524000"/>
            <a:ext cx="8447649" cy="4942175"/>
          </a:xfrm>
        </p:spPr>
        <p:txBody>
          <a:bodyPr/>
          <a:lstStyle/>
          <a:p>
            <a:pPr>
              <a:buFont typeface="Wingdings" pitchFamily="2" charset="2"/>
              <a:buChar char="v"/>
            </a:pPr>
            <a:r>
              <a:rPr lang="en-US" sz="2800" dirty="0" smtClean="0"/>
              <a:t>Molecules also repel one another. </a:t>
            </a:r>
          </a:p>
          <a:p>
            <a:pPr lvl="1">
              <a:buFont typeface="Wingdings" pitchFamily="2" charset="2"/>
              <a:buChar char="Ø"/>
            </a:pPr>
            <a:r>
              <a:rPr lang="en-US" sz="2600" dirty="0" smtClean="0"/>
              <a:t>When pressed together, molecules resist further compression. </a:t>
            </a:r>
          </a:p>
          <a:p>
            <a:pPr lvl="2">
              <a:buFont typeface="Wingdings" pitchFamily="2" charset="2"/>
              <a:buChar char="ü"/>
            </a:pPr>
            <a:r>
              <a:rPr lang="en-US" sz="2200" dirty="0" smtClean="0"/>
              <a:t>As a result, we do not sink into the floor </a:t>
            </a:r>
          </a:p>
          <a:p>
            <a:pPr lvl="2">
              <a:buFont typeface="Wingdings" pitchFamily="2" charset="2"/>
              <a:buChar char="ü"/>
            </a:pPr>
            <a:r>
              <a:rPr lang="en-US" sz="2200" dirty="0" smtClean="0"/>
              <a:t>solid objects have specific sizes and shapes. </a:t>
            </a:r>
            <a:endParaRPr lang="en-US" sz="22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59</a:t>
            </a:fld>
            <a:endParaRPr lang="en-US"/>
          </a:p>
        </p:txBody>
      </p:sp>
      <p:sp>
        <p:nvSpPr>
          <p:cNvPr id="5" name="Rectangle 4"/>
          <p:cNvSpPr/>
          <p:nvPr/>
        </p:nvSpPr>
        <p:spPr>
          <a:xfrm>
            <a:off x="520506" y="4185083"/>
            <a:ext cx="8623494" cy="1200329"/>
          </a:xfrm>
          <a:prstGeom prst="rect">
            <a:avLst/>
          </a:prstGeom>
        </p:spPr>
        <p:txBody>
          <a:bodyPr wrap="square">
            <a:spAutoFit/>
          </a:bodyPr>
          <a:lstStyle/>
          <a:p>
            <a:pPr>
              <a:buFont typeface="Wingdings" pitchFamily="2" charset="2"/>
              <a:buChar char="v"/>
            </a:pPr>
            <a:r>
              <a:rPr lang="en-US" sz="2400" dirty="0" smtClean="0">
                <a:latin typeface="Calibri" pitchFamily="34" charset="0"/>
                <a:cs typeface="Calibri" pitchFamily="34" charset="0"/>
              </a:rPr>
              <a:t>Even in gases, repulsion is important as it means that molecules do not simply pass through one another but undergo actual collisions. </a:t>
            </a:r>
            <a:endParaRPr lang="en-US" sz="240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Gases</a:t>
            </a:r>
            <a:endParaRPr lang="en-US" dirty="0"/>
          </a:p>
        </p:txBody>
      </p:sp>
      <p:sp>
        <p:nvSpPr>
          <p:cNvPr id="3" name="Text Placeholder 2"/>
          <p:cNvSpPr>
            <a:spLocks noGrp="1"/>
          </p:cNvSpPr>
          <p:nvPr>
            <p:ph type="body" idx="1"/>
          </p:nvPr>
        </p:nvSpPr>
        <p:spPr>
          <a:xfrm>
            <a:off x="457200" y="1524000"/>
            <a:ext cx="8229600" cy="3076135"/>
          </a:xfrm>
        </p:spPr>
        <p:txBody>
          <a:bodyPr/>
          <a:lstStyle/>
          <a:p>
            <a:pPr>
              <a:buFont typeface="Wingdings" pitchFamily="2" charset="2"/>
              <a:buChar char="v"/>
            </a:pPr>
            <a:r>
              <a:rPr lang="en-US" dirty="0" smtClean="0"/>
              <a:t>The </a:t>
            </a:r>
            <a:r>
              <a:rPr lang="en-US" dirty="0" err="1" smtClean="0"/>
              <a:t>behaviour</a:t>
            </a:r>
            <a:r>
              <a:rPr lang="en-US" dirty="0" smtClean="0"/>
              <a:t> of gases can be predicted based on their properties below:</a:t>
            </a:r>
          </a:p>
          <a:p>
            <a:pPr lvl="1">
              <a:buFont typeface="Wingdings" pitchFamily="2" charset="2"/>
              <a:buChar char="Ø"/>
            </a:pPr>
            <a:r>
              <a:rPr lang="en-US" b="1" dirty="0" smtClean="0"/>
              <a:t>Pressure</a:t>
            </a:r>
          </a:p>
          <a:p>
            <a:pPr lvl="1">
              <a:buFont typeface="Wingdings" pitchFamily="2" charset="2"/>
              <a:buChar char="Ø"/>
            </a:pPr>
            <a:r>
              <a:rPr lang="en-US" b="1" dirty="0" smtClean="0"/>
              <a:t>Volume</a:t>
            </a:r>
          </a:p>
          <a:p>
            <a:pPr lvl="1">
              <a:buFont typeface="Wingdings" pitchFamily="2" charset="2"/>
              <a:buChar char="Ø"/>
            </a:pPr>
            <a:r>
              <a:rPr lang="en-US" b="1" dirty="0" smtClean="0"/>
              <a:t>Amount (moles)</a:t>
            </a:r>
          </a:p>
          <a:p>
            <a:pPr lvl="1">
              <a:buFont typeface="Wingdings" pitchFamily="2" charset="2"/>
              <a:buChar char="Ø"/>
            </a:pPr>
            <a:r>
              <a:rPr lang="en-US" b="1" dirty="0" smtClean="0"/>
              <a:t>Temperature</a:t>
            </a:r>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a:t>
            </a:fld>
            <a:endParaRPr lang="en-US"/>
          </a:p>
        </p:txBody>
      </p:sp>
      <p:sp>
        <p:nvSpPr>
          <p:cNvPr id="5" name="TextBox 4"/>
          <p:cNvSpPr txBox="1"/>
          <p:nvPr/>
        </p:nvSpPr>
        <p:spPr>
          <a:xfrm>
            <a:off x="281354" y="4797082"/>
            <a:ext cx="8862646" cy="830997"/>
          </a:xfrm>
          <a:prstGeom prst="rect">
            <a:avLst/>
          </a:prstGeom>
          <a:noFill/>
        </p:spPr>
        <p:txBody>
          <a:bodyPr wrap="square" rtlCol="0">
            <a:spAutoFit/>
          </a:bodyPr>
          <a:lstStyle/>
          <a:p>
            <a:pPr lvl="0">
              <a:buFont typeface="Wingdings" pitchFamily="2" charset="2"/>
              <a:buChar char="v"/>
            </a:pPr>
            <a:r>
              <a:rPr lang="en-US" sz="2400" dirty="0" smtClean="0"/>
              <a:t>These properties of a gas sample emerge from the </a:t>
            </a:r>
            <a:r>
              <a:rPr lang="en-US" sz="2400" b="1" dirty="0" smtClean="0"/>
              <a:t>collective </a:t>
            </a:r>
            <a:r>
              <a:rPr lang="en-US" sz="2400" b="1" dirty="0" err="1" smtClean="0"/>
              <a:t>behaviour</a:t>
            </a:r>
            <a:r>
              <a:rPr lang="en-US" sz="2400" b="1" dirty="0" smtClean="0"/>
              <a:t> </a:t>
            </a:r>
            <a:r>
              <a:rPr lang="en-US" sz="2400" dirty="0" smtClean="0"/>
              <a:t>of vast numbers of its individual particles.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60</a:t>
            </a:fld>
            <a:endParaRPr lang="en-US"/>
          </a:p>
        </p:txBody>
      </p:sp>
      <p:pic>
        <p:nvPicPr>
          <p:cNvPr id="5" name="Picture 2" descr="E:\MATTER\CHAP11\FIGURES\FG11_001.PCT"/>
          <p:cNvPicPr>
            <a:picLocks noChangeAspect="1" noChangeArrowheads="1"/>
          </p:cNvPicPr>
          <p:nvPr/>
        </p:nvPicPr>
        <p:blipFill>
          <a:blip r:embed="rId2"/>
          <a:srcRect/>
          <a:stretch>
            <a:fillRect/>
          </a:stretch>
        </p:blipFill>
        <p:spPr bwMode="auto">
          <a:xfrm>
            <a:off x="774480" y="1520459"/>
            <a:ext cx="7621587" cy="4627123"/>
          </a:xfrm>
          <a:prstGeom prst="rect">
            <a:avLst/>
          </a:prstGeom>
          <a:noFill/>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874963" y="141288"/>
            <a:ext cx="4836580" cy="523220"/>
          </a:xfrm>
          <a:prstGeom prst="rect">
            <a:avLst/>
          </a:prstGeom>
          <a:noFill/>
          <a:ln w="9525">
            <a:noFill/>
            <a:miter lim="800000"/>
            <a:headEnd/>
            <a:tailEnd/>
          </a:ln>
        </p:spPr>
        <p:txBody>
          <a:bodyPr wrap="none">
            <a:spAutoFit/>
          </a:bodyPr>
          <a:lstStyle/>
          <a:p>
            <a:r>
              <a:rPr lang="en-US" altLang="zh-CN" sz="2800" b="1" dirty="0" smtClean="0">
                <a:solidFill>
                  <a:srgbClr val="FF0000"/>
                </a:solidFill>
                <a:ea typeface="宋体" charset="-122"/>
              </a:rPr>
              <a:t>Major Properties </a:t>
            </a:r>
            <a:r>
              <a:rPr lang="en-US" altLang="zh-CN" sz="2800" b="1" dirty="0">
                <a:solidFill>
                  <a:srgbClr val="FF0000"/>
                </a:solidFill>
                <a:ea typeface="宋体" charset="-122"/>
              </a:rPr>
              <a:t>of Liquids</a:t>
            </a:r>
          </a:p>
        </p:txBody>
      </p:sp>
      <p:sp>
        <p:nvSpPr>
          <p:cNvPr id="17411" name="Text Box 3"/>
          <p:cNvSpPr txBox="1">
            <a:spLocks noChangeArrowheads="1"/>
          </p:cNvSpPr>
          <p:nvPr/>
        </p:nvSpPr>
        <p:spPr bwMode="auto">
          <a:xfrm>
            <a:off x="152400" y="914400"/>
            <a:ext cx="8534400" cy="1231106"/>
          </a:xfrm>
          <a:prstGeom prst="rect">
            <a:avLst/>
          </a:prstGeom>
          <a:noFill/>
          <a:ln w="9525">
            <a:noFill/>
            <a:miter lim="800000"/>
            <a:headEnd/>
            <a:tailEnd/>
          </a:ln>
        </p:spPr>
        <p:txBody>
          <a:bodyPr>
            <a:spAutoFit/>
          </a:bodyPr>
          <a:lstStyle/>
          <a:p>
            <a:pPr algn="l">
              <a:spcBef>
                <a:spcPct val="50000"/>
              </a:spcBef>
              <a:buFont typeface="Wingdings" pitchFamily="2" charset="2"/>
              <a:buChar char="q"/>
            </a:pPr>
            <a:r>
              <a:rPr lang="en-US" altLang="zh-CN" sz="2400" b="1" i="1" dirty="0" smtClean="0">
                <a:ea typeface="宋体" charset="-122"/>
              </a:rPr>
              <a:t> Surface </a:t>
            </a:r>
            <a:r>
              <a:rPr lang="en-US" altLang="zh-CN" sz="2400" b="1" i="1" dirty="0">
                <a:ea typeface="宋体" charset="-122"/>
              </a:rPr>
              <a:t>tension</a:t>
            </a:r>
            <a:r>
              <a:rPr lang="en-US" altLang="zh-CN" sz="2400" dirty="0">
                <a:ea typeface="宋体" charset="-122"/>
              </a:rPr>
              <a:t> </a:t>
            </a:r>
            <a:endParaRPr lang="en-US" altLang="zh-CN" sz="2400" dirty="0" smtClean="0">
              <a:ea typeface="宋体" charset="-122"/>
            </a:endParaRPr>
          </a:p>
          <a:p>
            <a:pPr lvl="5">
              <a:spcBef>
                <a:spcPct val="50000"/>
              </a:spcBef>
              <a:buFont typeface="Wingdings" pitchFamily="2" charset="2"/>
              <a:buChar char="Ø"/>
            </a:pPr>
            <a:r>
              <a:rPr lang="en-US" altLang="zh-CN" sz="1800" dirty="0" smtClean="0">
                <a:ea typeface="宋体" charset="-122"/>
              </a:rPr>
              <a:t>	</a:t>
            </a:r>
            <a:r>
              <a:rPr lang="en-US" altLang="zh-CN" sz="2000" dirty="0" smtClean="0">
                <a:ea typeface="宋体" charset="-122"/>
              </a:rPr>
              <a:t>the </a:t>
            </a:r>
            <a:r>
              <a:rPr lang="en-US" altLang="zh-CN" sz="2000" dirty="0">
                <a:ea typeface="宋体" charset="-122"/>
              </a:rPr>
              <a:t>amount of energy required to stretch or increase the surface of a </a:t>
            </a:r>
            <a:r>
              <a:rPr lang="en-US" altLang="zh-CN" sz="2000" dirty="0" smtClean="0">
                <a:ea typeface="宋体" charset="-122"/>
              </a:rPr>
              <a:t>liquid </a:t>
            </a:r>
            <a:r>
              <a:rPr lang="en-US" altLang="zh-CN" sz="2000" dirty="0">
                <a:ea typeface="宋体" charset="-122"/>
              </a:rPr>
              <a:t>by a unit area.</a:t>
            </a:r>
            <a:endParaRPr lang="en-US" altLang="zh-CN" sz="2000" b="1" i="1" dirty="0">
              <a:ea typeface="宋体" charset="-122"/>
            </a:endParaRPr>
          </a:p>
        </p:txBody>
      </p:sp>
      <p:sp>
        <p:nvSpPr>
          <p:cNvPr id="17412" name="Text Box 4"/>
          <p:cNvSpPr txBox="1">
            <a:spLocks noChangeArrowheads="1"/>
          </p:cNvSpPr>
          <p:nvPr/>
        </p:nvSpPr>
        <p:spPr bwMode="auto">
          <a:xfrm>
            <a:off x="647114" y="2579688"/>
            <a:ext cx="3432517" cy="369332"/>
          </a:xfrm>
          <a:prstGeom prst="rect">
            <a:avLst/>
          </a:prstGeom>
          <a:noFill/>
          <a:ln w="9525">
            <a:noFill/>
            <a:miter lim="800000"/>
            <a:headEnd/>
            <a:tailEnd/>
          </a:ln>
        </p:spPr>
        <p:txBody>
          <a:bodyPr wrap="square">
            <a:spAutoFit/>
          </a:bodyPr>
          <a:lstStyle/>
          <a:p>
            <a:r>
              <a:rPr lang="en-US" altLang="zh-CN" sz="1800" dirty="0">
                <a:ea typeface="宋体" charset="-122"/>
              </a:rPr>
              <a:t>Strong intermolecular forces</a:t>
            </a:r>
          </a:p>
        </p:txBody>
      </p:sp>
      <p:sp>
        <p:nvSpPr>
          <p:cNvPr id="17413" name="Text Box 5"/>
          <p:cNvSpPr txBox="1">
            <a:spLocks noChangeArrowheads="1"/>
          </p:cNvSpPr>
          <p:nvPr/>
        </p:nvSpPr>
        <p:spPr bwMode="auto">
          <a:xfrm>
            <a:off x="942535" y="3728036"/>
            <a:ext cx="2968283" cy="369332"/>
          </a:xfrm>
          <a:prstGeom prst="rect">
            <a:avLst/>
          </a:prstGeom>
          <a:noFill/>
          <a:ln w="9525">
            <a:noFill/>
            <a:miter lim="800000"/>
            <a:headEnd/>
            <a:tailEnd/>
          </a:ln>
        </p:spPr>
        <p:txBody>
          <a:bodyPr wrap="square">
            <a:spAutoFit/>
          </a:bodyPr>
          <a:lstStyle/>
          <a:p>
            <a:r>
              <a:rPr lang="en-US" altLang="zh-CN" sz="1800" dirty="0">
                <a:ea typeface="宋体" charset="-122"/>
              </a:rPr>
              <a:t>High surface tension</a:t>
            </a:r>
          </a:p>
        </p:txBody>
      </p:sp>
      <p:pic>
        <p:nvPicPr>
          <p:cNvPr id="17415" name="Picture 9" descr="11_08"/>
          <p:cNvPicPr>
            <a:picLocks noChangeAspect="1" noChangeArrowheads="1"/>
          </p:cNvPicPr>
          <p:nvPr/>
        </p:nvPicPr>
        <p:blipFill>
          <a:blip r:embed="rId2"/>
          <a:srcRect t="3030"/>
          <a:stretch>
            <a:fillRect/>
          </a:stretch>
        </p:blipFill>
        <p:spPr bwMode="auto">
          <a:xfrm>
            <a:off x="5033963" y="1828800"/>
            <a:ext cx="2433637" cy="3576638"/>
          </a:xfrm>
          <a:prstGeom prst="rect">
            <a:avLst/>
          </a:prstGeom>
          <a:noFill/>
          <a:ln w="9525">
            <a:noFill/>
            <a:miter lim="800000"/>
            <a:headEnd/>
            <a:tailEnd/>
          </a:ln>
        </p:spPr>
      </p:pic>
      <p:sp>
        <p:nvSpPr>
          <p:cNvPr id="17416" name="TextBox 7"/>
          <p:cNvSpPr txBox="1">
            <a:spLocks noChangeArrowheads="1"/>
          </p:cNvSpPr>
          <p:nvPr/>
        </p:nvSpPr>
        <p:spPr bwMode="auto">
          <a:xfrm>
            <a:off x="196948" y="5709994"/>
            <a:ext cx="8764172" cy="646331"/>
          </a:xfrm>
          <a:prstGeom prst="rect">
            <a:avLst/>
          </a:prstGeom>
          <a:noFill/>
          <a:ln w="9525">
            <a:solidFill>
              <a:schemeClr val="accent1"/>
            </a:solidFill>
            <a:miter lim="800000"/>
            <a:headEnd/>
            <a:tailEnd/>
          </a:ln>
        </p:spPr>
        <p:txBody>
          <a:bodyPr wrap="square">
            <a:spAutoFit/>
          </a:bodyPr>
          <a:lstStyle/>
          <a:p>
            <a:pPr algn="l">
              <a:buFont typeface="Wingdings" pitchFamily="2" charset="2"/>
              <a:buChar char="v"/>
            </a:pPr>
            <a:r>
              <a:rPr lang="en-US" altLang="zh-CN" sz="1800" dirty="0" smtClean="0">
                <a:ea typeface="宋体" charset="-122"/>
              </a:rPr>
              <a:t>Intermolecular </a:t>
            </a:r>
            <a:r>
              <a:rPr lang="en-US" altLang="zh-CN" sz="1800" dirty="0">
                <a:ea typeface="宋体" charset="-122"/>
              </a:rPr>
              <a:t>attraction tend to pull molecules into liquids and cause the surface to tighten like a plastic film</a:t>
            </a:r>
            <a:r>
              <a:rPr lang="en-US" altLang="zh-CN" dirty="0">
                <a:ea typeface="宋体" charset="-122"/>
              </a:rPr>
              <a:t>.</a:t>
            </a:r>
          </a:p>
        </p:txBody>
      </p:sp>
      <p:cxnSp>
        <p:nvCxnSpPr>
          <p:cNvPr id="17417" name="Straight Arrow Connector 11"/>
          <p:cNvCxnSpPr>
            <a:cxnSpLocks noChangeShapeType="1"/>
          </p:cNvCxnSpPr>
          <p:nvPr/>
        </p:nvCxnSpPr>
        <p:spPr bwMode="auto">
          <a:xfrm rot="5400000">
            <a:off x="1663065" y="3284148"/>
            <a:ext cx="608013" cy="1587"/>
          </a:xfrm>
          <a:prstGeom prst="straightConnector1">
            <a:avLst/>
          </a:prstGeom>
          <a:noFill/>
          <a:ln w="9525" algn="ctr">
            <a:solidFill>
              <a:schemeClr val="tx1"/>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p:bldP spid="17411" grpId="0"/>
      <p:bldP spid="17412" grpId="0"/>
      <p:bldP spid="17413" grpId="0"/>
      <p:bldP spid="17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874963" y="141288"/>
            <a:ext cx="3778599" cy="523220"/>
          </a:xfrm>
          <a:prstGeom prst="rect">
            <a:avLst/>
          </a:prstGeom>
          <a:noFill/>
          <a:ln w="9525">
            <a:noFill/>
            <a:miter lim="800000"/>
            <a:headEnd/>
            <a:tailEnd/>
          </a:ln>
        </p:spPr>
        <p:txBody>
          <a:bodyPr wrap="none">
            <a:spAutoFit/>
          </a:bodyPr>
          <a:lstStyle/>
          <a:p>
            <a:r>
              <a:rPr lang="en-US" altLang="zh-CN" sz="2800" b="1" dirty="0">
                <a:ea typeface="宋体" charset="-122"/>
              </a:rPr>
              <a:t>Properties of Liquids</a:t>
            </a:r>
          </a:p>
        </p:txBody>
      </p:sp>
      <p:sp>
        <p:nvSpPr>
          <p:cNvPr id="18435" name="Text Box 3"/>
          <p:cNvSpPr txBox="1">
            <a:spLocks noChangeArrowheads="1"/>
          </p:cNvSpPr>
          <p:nvPr/>
        </p:nvSpPr>
        <p:spPr bwMode="auto">
          <a:xfrm>
            <a:off x="152400" y="914400"/>
            <a:ext cx="8991600" cy="523220"/>
          </a:xfrm>
          <a:prstGeom prst="rect">
            <a:avLst/>
          </a:prstGeom>
          <a:noFill/>
          <a:ln w="9525">
            <a:noFill/>
            <a:miter lim="800000"/>
            <a:headEnd/>
            <a:tailEnd/>
          </a:ln>
        </p:spPr>
        <p:txBody>
          <a:bodyPr>
            <a:spAutoFit/>
          </a:bodyPr>
          <a:lstStyle/>
          <a:p>
            <a:pPr algn="l">
              <a:spcBef>
                <a:spcPct val="50000"/>
              </a:spcBef>
            </a:pPr>
            <a:r>
              <a:rPr lang="en-US" altLang="zh-CN" sz="2800" b="1" i="1" dirty="0">
                <a:ea typeface="宋体" charset="-122"/>
              </a:rPr>
              <a:t>Viscosity</a:t>
            </a:r>
            <a:r>
              <a:rPr lang="en-US" altLang="zh-CN" sz="2800" dirty="0">
                <a:ea typeface="宋体" charset="-122"/>
              </a:rPr>
              <a:t> is a measure of a fluid’s resistance to flow.</a:t>
            </a:r>
            <a:endParaRPr lang="en-US" altLang="zh-CN" sz="2800" b="1" i="1" dirty="0">
              <a:ea typeface="宋体" charset="-122"/>
            </a:endParaRPr>
          </a:p>
        </p:txBody>
      </p:sp>
      <p:sp>
        <p:nvSpPr>
          <p:cNvPr id="18437" name="Text Box 7"/>
          <p:cNvSpPr txBox="1">
            <a:spLocks noChangeArrowheads="1"/>
          </p:cNvSpPr>
          <p:nvPr/>
        </p:nvSpPr>
        <p:spPr bwMode="auto">
          <a:xfrm>
            <a:off x="196947" y="1570233"/>
            <a:ext cx="3545059" cy="400110"/>
          </a:xfrm>
          <a:prstGeom prst="rect">
            <a:avLst/>
          </a:prstGeom>
          <a:noFill/>
          <a:ln w="9525">
            <a:noFill/>
            <a:miter lim="800000"/>
            <a:headEnd/>
            <a:tailEnd/>
          </a:ln>
        </p:spPr>
        <p:txBody>
          <a:bodyPr wrap="square">
            <a:spAutoFit/>
          </a:bodyPr>
          <a:lstStyle/>
          <a:p>
            <a:r>
              <a:rPr lang="en-US" altLang="zh-CN" sz="2000" dirty="0">
                <a:ea typeface="宋体" charset="-122"/>
              </a:rPr>
              <a:t>Strong intermolecular forces</a:t>
            </a:r>
          </a:p>
        </p:txBody>
      </p:sp>
      <p:sp>
        <p:nvSpPr>
          <p:cNvPr id="18438" name="Text Box 8"/>
          <p:cNvSpPr txBox="1">
            <a:spLocks noChangeArrowheads="1"/>
          </p:cNvSpPr>
          <p:nvPr/>
        </p:nvSpPr>
        <p:spPr bwMode="auto">
          <a:xfrm>
            <a:off x="594360" y="2539219"/>
            <a:ext cx="2275449" cy="400110"/>
          </a:xfrm>
          <a:prstGeom prst="rect">
            <a:avLst/>
          </a:prstGeom>
          <a:noFill/>
          <a:ln w="9525">
            <a:noFill/>
            <a:miter lim="800000"/>
            <a:headEnd/>
            <a:tailEnd/>
          </a:ln>
        </p:spPr>
        <p:txBody>
          <a:bodyPr wrap="square">
            <a:spAutoFit/>
          </a:bodyPr>
          <a:lstStyle/>
          <a:p>
            <a:r>
              <a:rPr lang="en-US" altLang="zh-CN" sz="2000" dirty="0">
                <a:ea typeface="宋体" charset="-122"/>
              </a:rPr>
              <a:t>High viscosity</a:t>
            </a:r>
          </a:p>
        </p:txBody>
      </p:sp>
      <p:sp>
        <p:nvSpPr>
          <p:cNvPr id="18440" name="Down Arrow 7"/>
          <p:cNvSpPr>
            <a:spLocks noChangeArrowheads="1"/>
          </p:cNvSpPr>
          <p:nvPr/>
        </p:nvSpPr>
        <p:spPr bwMode="auto">
          <a:xfrm>
            <a:off x="1420838" y="2030437"/>
            <a:ext cx="152400" cy="609600"/>
          </a:xfrm>
          <a:prstGeom prst="downArrow">
            <a:avLst>
              <a:gd name="adj1" fmla="val 50000"/>
              <a:gd name="adj2" fmla="val 50000"/>
            </a:avLst>
          </a:prstGeom>
          <a:solidFill>
            <a:schemeClr val="accent1"/>
          </a:solidFill>
          <a:ln w="9525" algn="ctr">
            <a:solidFill>
              <a:schemeClr val="tx1"/>
            </a:solidFill>
            <a:round/>
            <a:headEnd/>
            <a:tailEnd/>
          </a:ln>
        </p:spPr>
        <p:txBody>
          <a:bodyPr/>
          <a:lstStyle/>
          <a:p>
            <a:endParaRPr lang="zh-CN" altLang="en-US">
              <a:ea typeface="宋体" charset="-122"/>
            </a:endParaRPr>
          </a:p>
        </p:txBody>
      </p:sp>
      <p:pic>
        <p:nvPicPr>
          <p:cNvPr id="79874" name="Picture 2" descr="• Answer! The peanut butter doesn’t flow as&#10;much as the ketchup so it has a higher&#10;viscosity.&#10;Copyright © 2010 Ryan P. Mur..."/>
          <p:cNvPicPr>
            <a:picLocks noChangeAspect="1" noChangeArrowheads="1"/>
          </p:cNvPicPr>
          <p:nvPr/>
        </p:nvPicPr>
        <p:blipFill>
          <a:blip r:embed="rId2"/>
          <a:srcRect/>
          <a:stretch>
            <a:fillRect/>
          </a:stretch>
        </p:blipFill>
        <p:spPr bwMode="auto">
          <a:xfrm>
            <a:off x="2884707" y="2104658"/>
            <a:ext cx="6076950" cy="456247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p:bldP spid="18437" grpId="0"/>
      <p:bldP spid="18438" grpId="0"/>
      <p:bldP spid="184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dirty="0" smtClean="0"/>
              <a:t>Intra- vs Inter-molecular Forces</a:t>
            </a:r>
            <a:endParaRPr lang="en-US" dirty="0"/>
          </a:p>
        </p:txBody>
      </p:sp>
      <p:sp>
        <p:nvSpPr>
          <p:cNvPr id="3" name="Text Placeholder 2"/>
          <p:cNvSpPr>
            <a:spLocks noGrp="1"/>
          </p:cNvSpPr>
          <p:nvPr>
            <p:ph type="body" idx="1"/>
          </p:nvPr>
        </p:nvSpPr>
        <p:spPr>
          <a:xfrm>
            <a:off x="0" y="2607212"/>
            <a:ext cx="9143999" cy="3793588"/>
          </a:xfrm>
        </p:spPr>
        <p:txBody>
          <a:bodyPr/>
          <a:lstStyle/>
          <a:p>
            <a:pPr>
              <a:buFont typeface="Wingdings" pitchFamily="2" charset="2"/>
              <a:buChar char="v"/>
            </a:pPr>
            <a:r>
              <a:rPr lang="en-US" sz="2800" b="1" dirty="0" smtClean="0"/>
              <a:t>Intermolecular forces </a:t>
            </a:r>
            <a:r>
              <a:rPr lang="en-US" sz="2800" dirty="0" smtClean="0"/>
              <a:t>exist between molecules, as distinct from the forces responsible for the formation of chemical bonds between atoms. </a:t>
            </a:r>
          </a:p>
          <a:p>
            <a:pPr lvl="2">
              <a:buFont typeface="Wingdings" pitchFamily="2" charset="2"/>
              <a:buChar char="Ø"/>
            </a:pPr>
            <a:r>
              <a:rPr lang="en-US" sz="2800" b="1" dirty="0" smtClean="0"/>
              <a:t>Chemical bonds</a:t>
            </a:r>
            <a:r>
              <a:rPr lang="en-US" sz="2800" dirty="0" smtClean="0"/>
              <a:t> are the </a:t>
            </a:r>
            <a:r>
              <a:rPr lang="en-US" sz="2800" b="1" dirty="0" smtClean="0"/>
              <a:t>forces</a:t>
            </a:r>
            <a:r>
              <a:rPr lang="en-US" sz="2800" dirty="0" smtClean="0"/>
              <a:t> of attraction that tie </a:t>
            </a:r>
            <a:r>
              <a:rPr lang="en-US" sz="2800" b="1" dirty="0" smtClean="0"/>
              <a:t>atoms</a:t>
            </a:r>
            <a:r>
              <a:rPr lang="en-US" sz="2800" dirty="0" smtClean="0"/>
              <a:t> together; </a:t>
            </a:r>
          </a:p>
          <a:p>
            <a:pPr lvl="4">
              <a:buFont typeface="Wingdings" pitchFamily="2" charset="2"/>
              <a:buChar char="ü"/>
            </a:pPr>
            <a:r>
              <a:rPr lang="en-US" sz="2800" b="1" dirty="0" smtClean="0"/>
              <a:t>formed</a:t>
            </a:r>
            <a:r>
              <a:rPr lang="en-US" sz="2800" dirty="0" smtClean="0"/>
              <a:t> when  the electrons in the outermost electronic “shell” of an </a:t>
            </a:r>
            <a:r>
              <a:rPr lang="en-US" sz="2800" b="1" dirty="0" smtClean="0"/>
              <a:t>atom (valence electrons)</a:t>
            </a:r>
            <a:r>
              <a:rPr lang="en-US" sz="2800" dirty="0" smtClean="0"/>
              <a:t> interact.</a:t>
            </a:r>
          </a:p>
          <a:p>
            <a:pPr>
              <a:buFont typeface="Wingdings" pitchFamily="2" charset="2"/>
              <a:buChar char="v"/>
            </a:pPr>
            <a:endParaRPr lang="en-US"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63</a:t>
            </a:fld>
            <a:endParaRPr lang="en-US"/>
          </a:p>
        </p:txBody>
      </p:sp>
      <p:sp>
        <p:nvSpPr>
          <p:cNvPr id="5" name="Rectangle 4"/>
          <p:cNvSpPr/>
          <p:nvPr/>
        </p:nvSpPr>
        <p:spPr>
          <a:xfrm>
            <a:off x="0" y="1329342"/>
            <a:ext cx="9467557" cy="830997"/>
          </a:xfrm>
          <a:prstGeom prst="rect">
            <a:avLst/>
          </a:prstGeom>
        </p:spPr>
        <p:txBody>
          <a:bodyPr wrap="square">
            <a:spAutoFit/>
          </a:bodyPr>
          <a:lstStyle/>
          <a:p>
            <a:pPr>
              <a:buFont typeface="Wingdings" pitchFamily="2" charset="2"/>
              <a:buChar char="q"/>
            </a:pPr>
            <a:r>
              <a:rPr lang="en-US" sz="2400" i="1" dirty="0" smtClean="0">
                <a:latin typeface="Times New Roman" panose="02020603050405020304" pitchFamily="18" charset="0"/>
                <a:cs typeface="Times New Roman" panose="02020603050405020304" pitchFamily="18" charset="0"/>
              </a:rPr>
              <a:t> Intramolecular</a:t>
            </a:r>
            <a:r>
              <a:rPr lang="en-US" sz="2400" dirty="0" smtClean="0">
                <a:latin typeface="Times New Roman" panose="02020603050405020304" pitchFamily="18" charset="0"/>
                <a:cs typeface="Times New Roman" panose="02020603050405020304" pitchFamily="18" charset="0"/>
              </a:rPr>
              <a:t> forces are the forces that hold atoms together </a:t>
            </a:r>
            <a:r>
              <a:rPr lang="en-US" sz="2400" i="1" dirty="0" smtClean="0">
                <a:latin typeface="Times New Roman" panose="02020603050405020304" pitchFamily="18" charset="0"/>
                <a:cs typeface="Times New Roman" panose="02020603050405020304" pitchFamily="18" charset="0"/>
              </a:rPr>
              <a:t>within a molecule</a:t>
            </a:r>
            <a:r>
              <a:rPr lang="en-US" sz="2400" dirty="0" smtClean="0">
                <a:latin typeface="Times New Roman" panose="02020603050405020304" pitchFamily="18" charset="0"/>
                <a:cs typeface="Times New Roman" panose="02020603050405020304" pitchFamily="18" charset="0"/>
              </a:rPr>
              <a:t>. </a:t>
            </a:r>
            <a:r>
              <a:rPr lang="en-US" sz="2400" i="1" dirty="0" smtClean="0">
                <a:latin typeface="Times New Roman" panose="02020603050405020304" pitchFamily="18" charset="0"/>
                <a:cs typeface="Times New Roman" panose="02020603050405020304" pitchFamily="18" charset="0"/>
              </a:rPr>
              <a:t>Intermolecular</a:t>
            </a:r>
            <a:r>
              <a:rPr lang="en-US" sz="2400" dirty="0" smtClean="0">
                <a:latin typeface="Times New Roman" panose="02020603050405020304" pitchFamily="18" charset="0"/>
                <a:cs typeface="Times New Roman" panose="02020603050405020304" pitchFamily="18" charset="0"/>
              </a:rPr>
              <a:t> forces are forces that </a:t>
            </a:r>
            <a:r>
              <a:rPr lang="en-US" sz="2400" i="1" dirty="0" smtClean="0">
                <a:latin typeface="Times New Roman" panose="02020603050405020304" pitchFamily="18" charset="0"/>
                <a:cs typeface="Times New Roman" panose="02020603050405020304" pitchFamily="18" charset="0"/>
              </a:rPr>
              <a:t>exist between molecules.</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51D4EAB2-5686-4BD0-93D2-BC6FDC2231C4}"/>
              </a:ext>
            </a:extLst>
          </p:cNvPr>
          <p:cNvSpPr>
            <a:spLocks noGrp="1" noChangeArrowheads="1"/>
          </p:cNvSpPr>
          <p:nvPr>
            <p:ph type="title"/>
          </p:nvPr>
        </p:nvSpPr>
        <p:spPr>
          <a:xfrm>
            <a:off x="0" y="48491"/>
            <a:ext cx="9144000" cy="1143000"/>
          </a:xfrm>
        </p:spPr>
        <p:txBody>
          <a:bodyPr/>
          <a:lstStyle/>
          <a:p>
            <a:r>
              <a:rPr lang="en-US" dirty="0"/>
              <a:t>Intra- vs Inter-molecular Forces</a:t>
            </a:r>
            <a:endParaRPr lang="en-US" altLang="en-US" dirty="0"/>
          </a:p>
        </p:txBody>
      </p:sp>
      <p:pic>
        <p:nvPicPr>
          <p:cNvPr id="16387" name="Content Placeholder 3">
            <a:extLst>
              <a:ext uri="{FF2B5EF4-FFF2-40B4-BE49-F238E27FC236}">
                <a16:creationId xmlns:a16="http://schemas.microsoft.com/office/drawing/2014/main" id="{20A532B6-B089-4016-969E-4C1AFB6730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191491"/>
            <a:ext cx="9144000" cy="5389418"/>
          </a:xfrm>
        </p:spPr>
      </p:pic>
    </p:spTree>
    <p:extLst>
      <p:ext uri="{BB962C8B-B14F-4D97-AF65-F5344CB8AC3E}">
        <p14:creationId xmlns:p14="http://schemas.microsoft.com/office/powerpoint/2010/main" val="2801373572"/>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Intermolecular Forces</a:t>
            </a:r>
            <a:endParaRPr lang="en-US" dirty="0"/>
          </a:p>
        </p:txBody>
      </p:sp>
      <p:sp>
        <p:nvSpPr>
          <p:cNvPr id="3" name="Text Placeholder 2"/>
          <p:cNvSpPr>
            <a:spLocks noGrp="1"/>
          </p:cNvSpPr>
          <p:nvPr>
            <p:ph type="body" idx="1"/>
          </p:nvPr>
        </p:nvSpPr>
        <p:spPr>
          <a:xfrm>
            <a:off x="0" y="1295400"/>
            <a:ext cx="9144000" cy="5170775"/>
          </a:xfrm>
        </p:spPr>
        <p:txBody>
          <a:bodyPr/>
          <a:lstStyle/>
          <a:p>
            <a:pPr algn="just">
              <a:buFont typeface="Wingdings" pitchFamily="2" charset="2"/>
              <a:buChar char="v"/>
            </a:pPr>
            <a:r>
              <a:rPr lang="en-US" altLang="en-US" sz="2000" dirty="0"/>
              <a:t>The </a:t>
            </a:r>
            <a:r>
              <a:rPr lang="en-US" altLang="en-US" sz="2000" dirty="0" smtClean="0"/>
              <a:t>major </a:t>
            </a:r>
            <a:r>
              <a:rPr lang="en-US" altLang="en-US" sz="2000" dirty="0"/>
              <a:t>difference between </a:t>
            </a:r>
            <a:r>
              <a:rPr lang="en-US" altLang="en-US" sz="2000" dirty="0" smtClean="0"/>
              <a:t>the 3 states </a:t>
            </a:r>
            <a:r>
              <a:rPr lang="en-US" altLang="en-US" sz="2000" dirty="0"/>
              <a:t>of matter is </a:t>
            </a:r>
            <a:r>
              <a:rPr lang="en-US" altLang="en-US" sz="2000" b="1" dirty="0"/>
              <a:t>the strength of the intermolecular forces of attraction</a:t>
            </a:r>
            <a:r>
              <a:rPr lang="en-US" altLang="en-US" sz="2000" b="1" dirty="0" smtClean="0"/>
              <a:t>.</a:t>
            </a:r>
          </a:p>
          <a:p>
            <a:pPr algn="just">
              <a:buFont typeface="Wingdings" pitchFamily="2" charset="2"/>
              <a:buChar char="v"/>
            </a:pPr>
            <a:endParaRPr lang="en-US" altLang="en-US" sz="2000" b="1" dirty="0"/>
          </a:p>
          <a:p>
            <a:pPr algn="just">
              <a:buFont typeface="Wingdings" pitchFamily="2" charset="2"/>
              <a:buChar char="v"/>
            </a:pPr>
            <a:r>
              <a:rPr lang="en-US" altLang="en-US" sz="2000" dirty="0" smtClean="0"/>
              <a:t>Stronger </a:t>
            </a:r>
            <a:r>
              <a:rPr lang="en-US" altLang="en-US" sz="2000" dirty="0"/>
              <a:t>forces bring molecules closer </a:t>
            </a:r>
            <a:r>
              <a:rPr lang="en-US" altLang="en-US" sz="2000" dirty="0" smtClean="0"/>
              <a:t>together. </a:t>
            </a:r>
            <a:r>
              <a:rPr lang="en-US" sz="2000" dirty="0" smtClean="0"/>
              <a:t>In gases, intramolecular forces play only a minor role since the molecules are far apart. But </a:t>
            </a:r>
            <a:r>
              <a:rPr lang="en-US" altLang="en-US" sz="2000" dirty="0" smtClean="0"/>
              <a:t>Solids </a:t>
            </a:r>
            <a:r>
              <a:rPr lang="en-US" altLang="en-US" sz="2000" dirty="0"/>
              <a:t>and liquids are </a:t>
            </a:r>
            <a:r>
              <a:rPr lang="en-US" altLang="en-US" sz="2000" dirty="0" smtClean="0"/>
              <a:t>called the </a:t>
            </a:r>
            <a:r>
              <a:rPr lang="en-US" altLang="en-US" sz="2000" b="1" i="1" dirty="0">
                <a:solidFill>
                  <a:srgbClr val="FF0000"/>
                </a:solidFill>
              </a:rPr>
              <a:t>condensed </a:t>
            </a:r>
            <a:r>
              <a:rPr lang="en-US" altLang="en-US" sz="2000" b="1" i="1" dirty="0" smtClean="0">
                <a:solidFill>
                  <a:srgbClr val="FF0000"/>
                </a:solidFill>
              </a:rPr>
              <a:t>phases</a:t>
            </a:r>
            <a:r>
              <a:rPr lang="en-US" altLang="en-US" sz="2000" dirty="0" smtClean="0"/>
              <a:t> since the molecules are close to each other.</a:t>
            </a:r>
          </a:p>
          <a:p>
            <a:pPr algn="just">
              <a:buFont typeface="Wingdings" pitchFamily="2" charset="2"/>
              <a:buChar char="v"/>
            </a:pPr>
            <a:endParaRPr lang="en-US" sz="2000" dirty="0"/>
          </a:p>
          <a:p>
            <a:pPr algn="just">
              <a:buFont typeface="Wingdings" pitchFamily="2" charset="2"/>
              <a:buChar char="v"/>
            </a:pPr>
            <a:endParaRPr lang="en-US" sz="2000" dirty="0" smtClean="0"/>
          </a:p>
          <a:p>
            <a:pPr algn="just">
              <a:buFont typeface="Wingdings" pitchFamily="2" charset="2"/>
              <a:buChar char="v"/>
            </a:pPr>
            <a:r>
              <a:rPr lang="en-US" sz="2000" dirty="0" smtClean="0"/>
              <a:t>With liquids and solids, the forces that hold molecules together are central to determining the physical properties of bulk samples. </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p:cNvSpPr>
            <a:spLocks noGrp="1"/>
          </p:cNvSpPr>
          <p:nvPr>
            <p:ph type="sldNum" sz="quarter" idx="12"/>
          </p:nvPr>
        </p:nvSpPr>
        <p:spPr/>
        <p:txBody>
          <a:bodyPr/>
          <a:lstStyle/>
          <a:p>
            <a:fld id="{13306F31-3320-43DC-AEDF-02908F4CED18}" type="slidenum">
              <a:rPr lang="en-US"/>
              <a:pPr/>
              <a:t>66</a:t>
            </a:fld>
            <a:endParaRPr lang="en-US"/>
          </a:p>
        </p:txBody>
      </p:sp>
      <p:pic>
        <p:nvPicPr>
          <p:cNvPr id="30724" name="Picture 4" descr="E:\MATTER\CHAP11\FIGURES\FG11_002.PCT"/>
          <p:cNvPicPr>
            <a:picLocks noChangeAspect="1" noChangeArrowheads="1"/>
          </p:cNvPicPr>
          <p:nvPr/>
        </p:nvPicPr>
        <p:blipFill>
          <a:blip r:embed="rId4"/>
          <a:srcRect/>
          <a:stretch>
            <a:fillRect/>
          </a:stretch>
        </p:blipFill>
        <p:spPr bwMode="auto">
          <a:xfrm>
            <a:off x="849923" y="1175544"/>
            <a:ext cx="7621588" cy="4385237"/>
          </a:xfrm>
          <a:prstGeom prst="rect">
            <a:avLst/>
          </a:prstGeom>
          <a:noFill/>
        </p:spPr>
      </p:pic>
      <p:sp>
        <p:nvSpPr>
          <p:cNvPr id="30725" name="Text Box 5"/>
          <p:cNvSpPr txBox="1">
            <a:spLocks noChangeArrowheads="1"/>
          </p:cNvSpPr>
          <p:nvPr/>
        </p:nvSpPr>
        <p:spPr bwMode="auto">
          <a:xfrm>
            <a:off x="808257" y="1052976"/>
            <a:ext cx="7958138" cy="707886"/>
          </a:xfrm>
          <a:prstGeom prst="rect">
            <a:avLst/>
          </a:prstGeom>
          <a:noFill/>
          <a:ln w="9525">
            <a:noFill/>
            <a:miter lim="800000"/>
            <a:headEnd/>
            <a:tailEnd/>
          </a:ln>
          <a:effectLst/>
        </p:spPr>
        <p:txBody>
          <a:bodyPr>
            <a:spAutoFit/>
          </a:bodyPr>
          <a:lstStyle/>
          <a:p>
            <a:r>
              <a:rPr lang="en-US" sz="2000" dirty="0">
                <a:solidFill>
                  <a:srgbClr val="000099"/>
                </a:solidFill>
              </a:rPr>
              <a:t>The strengths of intermolecular forces are generally weaker than either ionic or covalent bonds</a:t>
            </a:r>
            <a:r>
              <a:rPr lang="en-US" dirty="0">
                <a:solidFill>
                  <a:srgbClr val="000099"/>
                </a:solidFill>
              </a:rPr>
              <a:t>.</a:t>
            </a:r>
          </a:p>
        </p:txBody>
      </p:sp>
      <p:sp>
        <p:nvSpPr>
          <p:cNvPr id="30726" name="Text Box 6"/>
          <p:cNvSpPr txBox="1">
            <a:spLocks noChangeArrowheads="1"/>
          </p:cNvSpPr>
          <p:nvPr/>
        </p:nvSpPr>
        <p:spPr bwMode="auto">
          <a:xfrm>
            <a:off x="4495800" y="2098675"/>
            <a:ext cx="4592638" cy="457200"/>
          </a:xfrm>
          <a:prstGeom prst="rect">
            <a:avLst/>
          </a:prstGeom>
          <a:noFill/>
          <a:ln w="9525">
            <a:noFill/>
            <a:miter lim="800000"/>
            <a:headEnd/>
            <a:tailEnd/>
          </a:ln>
          <a:effectLst/>
        </p:spPr>
        <p:txBody>
          <a:bodyPr wrap="none">
            <a:spAutoFit/>
          </a:bodyPr>
          <a:lstStyle/>
          <a:p>
            <a:r>
              <a:rPr lang="en-US">
                <a:solidFill>
                  <a:srgbClr val="FF0000"/>
                </a:solidFill>
              </a:rPr>
              <a:t>16 kJ/mol  </a:t>
            </a:r>
            <a:r>
              <a:rPr lang="en-US">
                <a:solidFill>
                  <a:srgbClr val="006600"/>
                </a:solidFill>
              </a:rPr>
              <a:t>(to separate molecules)</a:t>
            </a:r>
            <a:endParaRPr lang="en-US">
              <a:solidFill>
                <a:srgbClr val="FF0000"/>
              </a:solidFill>
            </a:endParaRPr>
          </a:p>
        </p:txBody>
      </p:sp>
      <p:sp>
        <p:nvSpPr>
          <p:cNvPr id="30727" name="Line 7"/>
          <p:cNvSpPr>
            <a:spLocks noChangeShapeType="1"/>
          </p:cNvSpPr>
          <p:nvPr/>
        </p:nvSpPr>
        <p:spPr bwMode="auto">
          <a:xfrm flipH="1">
            <a:off x="4876800" y="2514600"/>
            <a:ext cx="304800" cy="838200"/>
          </a:xfrm>
          <a:prstGeom prst="line">
            <a:avLst/>
          </a:prstGeom>
          <a:noFill/>
          <a:ln w="38100">
            <a:solidFill>
              <a:srgbClr val="FF00FF"/>
            </a:solidFill>
            <a:round/>
            <a:headEnd/>
            <a:tailEnd type="triangle" w="med" len="med"/>
          </a:ln>
          <a:effectLst/>
        </p:spPr>
        <p:txBody>
          <a:bodyPr wrap="none" anchor="ctr"/>
          <a:lstStyle/>
          <a:p>
            <a:endParaRPr lang="en-US"/>
          </a:p>
        </p:txBody>
      </p:sp>
      <p:sp>
        <p:nvSpPr>
          <p:cNvPr id="30729" name="Line 9"/>
          <p:cNvSpPr>
            <a:spLocks noChangeShapeType="1"/>
          </p:cNvSpPr>
          <p:nvPr/>
        </p:nvSpPr>
        <p:spPr bwMode="auto">
          <a:xfrm flipV="1">
            <a:off x="1981200" y="3581400"/>
            <a:ext cx="304800" cy="1447800"/>
          </a:xfrm>
          <a:prstGeom prst="line">
            <a:avLst/>
          </a:prstGeom>
          <a:noFill/>
          <a:ln w="38100">
            <a:solidFill>
              <a:srgbClr val="FF0000"/>
            </a:solidFill>
            <a:round/>
            <a:headEnd/>
            <a:tailEnd type="triangle" w="med" len="med"/>
          </a:ln>
          <a:effectLst/>
        </p:spPr>
        <p:txBody>
          <a:bodyPr wrap="none" anchor="ctr"/>
          <a:lstStyle/>
          <a:p>
            <a:endParaRPr lang="en-US"/>
          </a:p>
        </p:txBody>
      </p:sp>
      <p:sp>
        <p:nvSpPr>
          <p:cNvPr id="30730" name="Text Box 10"/>
          <p:cNvSpPr txBox="1">
            <a:spLocks noChangeArrowheads="1"/>
          </p:cNvSpPr>
          <p:nvPr/>
        </p:nvSpPr>
        <p:spPr bwMode="auto">
          <a:xfrm>
            <a:off x="1143000" y="5105400"/>
            <a:ext cx="3724275" cy="457200"/>
          </a:xfrm>
          <a:prstGeom prst="rect">
            <a:avLst/>
          </a:prstGeom>
          <a:noFill/>
          <a:ln w="9525">
            <a:noFill/>
            <a:miter lim="800000"/>
            <a:headEnd/>
            <a:tailEnd/>
          </a:ln>
          <a:effectLst/>
        </p:spPr>
        <p:txBody>
          <a:bodyPr wrap="none">
            <a:spAutoFit/>
          </a:bodyPr>
          <a:lstStyle/>
          <a:p>
            <a:r>
              <a:rPr lang="en-US" dirty="0">
                <a:solidFill>
                  <a:srgbClr val="FF0000"/>
                </a:solidFill>
              </a:rPr>
              <a:t>431 kJ/mol</a:t>
            </a:r>
            <a:r>
              <a:rPr lang="en-US" dirty="0">
                <a:solidFill>
                  <a:srgbClr val="006600"/>
                </a:solidFill>
              </a:rPr>
              <a:t> (to break bond)</a:t>
            </a:r>
            <a:endParaRPr lang="en-US" dirty="0">
              <a:solidFill>
                <a:srgbClr val="FF0000"/>
              </a:solidFill>
            </a:endParaRPr>
          </a:p>
        </p:txBody>
      </p:sp>
      <p:sp>
        <p:nvSpPr>
          <p:cNvPr id="30731" name="Text Box 11"/>
          <p:cNvSpPr txBox="1">
            <a:spLocks noChangeArrowheads="1"/>
          </p:cNvSpPr>
          <p:nvPr/>
        </p:nvSpPr>
        <p:spPr bwMode="auto">
          <a:xfrm>
            <a:off x="974725" y="2449513"/>
            <a:ext cx="538163" cy="579437"/>
          </a:xfrm>
          <a:prstGeom prst="rect">
            <a:avLst/>
          </a:prstGeom>
          <a:noFill/>
          <a:ln w="9525">
            <a:noFill/>
            <a:miter lim="800000"/>
            <a:headEnd/>
            <a:tailEnd/>
          </a:ln>
          <a:effectLst/>
        </p:spPr>
        <p:txBody>
          <a:bodyPr wrap="none">
            <a:spAutoFit/>
          </a:bodyPr>
          <a:lstStyle/>
          <a:p>
            <a:r>
              <a:rPr lang="en-US" sz="3200" dirty="0">
                <a:solidFill>
                  <a:srgbClr val="FF0000"/>
                </a:solidFill>
                <a:sym typeface="Symbol" pitchFamily="18" charset="2"/>
              </a:rPr>
              <a:t></a:t>
            </a:r>
            <a:r>
              <a:rPr lang="en-US" sz="3200" baseline="30000" dirty="0">
                <a:solidFill>
                  <a:srgbClr val="FF0000"/>
                </a:solidFill>
                <a:sym typeface="Symbol" pitchFamily="18" charset="2"/>
              </a:rPr>
              <a:t>+</a:t>
            </a:r>
            <a:endParaRPr lang="en-US" sz="3200" dirty="0">
              <a:solidFill>
                <a:srgbClr val="FF0000"/>
              </a:solidFill>
            </a:endParaRPr>
          </a:p>
        </p:txBody>
      </p:sp>
      <p:sp>
        <p:nvSpPr>
          <p:cNvPr id="30732" name="Text Box 12"/>
          <p:cNvSpPr txBox="1">
            <a:spLocks noChangeArrowheads="1"/>
          </p:cNvSpPr>
          <p:nvPr/>
        </p:nvSpPr>
        <p:spPr bwMode="auto">
          <a:xfrm>
            <a:off x="5257800" y="2590800"/>
            <a:ext cx="538163" cy="579438"/>
          </a:xfrm>
          <a:prstGeom prst="rect">
            <a:avLst/>
          </a:prstGeom>
          <a:noFill/>
          <a:ln w="9525">
            <a:noFill/>
            <a:miter lim="800000"/>
            <a:headEnd/>
            <a:tailEnd/>
          </a:ln>
          <a:effectLst/>
        </p:spPr>
        <p:txBody>
          <a:bodyPr wrap="none">
            <a:spAutoFit/>
          </a:bodyPr>
          <a:lstStyle/>
          <a:p>
            <a:r>
              <a:rPr lang="en-US" sz="3200">
                <a:solidFill>
                  <a:srgbClr val="FF0000"/>
                </a:solidFill>
                <a:sym typeface="Symbol" pitchFamily="18" charset="2"/>
              </a:rPr>
              <a:t></a:t>
            </a:r>
            <a:r>
              <a:rPr lang="en-US" sz="3200" baseline="30000">
                <a:solidFill>
                  <a:srgbClr val="FF0000"/>
                </a:solidFill>
                <a:sym typeface="Symbol" pitchFamily="18" charset="2"/>
              </a:rPr>
              <a:t>+</a:t>
            </a:r>
            <a:endParaRPr lang="en-US" sz="3200">
              <a:solidFill>
                <a:srgbClr val="FF0000"/>
              </a:solidFill>
            </a:endParaRPr>
          </a:p>
        </p:txBody>
      </p:sp>
      <p:sp>
        <p:nvSpPr>
          <p:cNvPr id="30733" name="Text Box 13"/>
          <p:cNvSpPr txBox="1">
            <a:spLocks noChangeArrowheads="1"/>
          </p:cNvSpPr>
          <p:nvPr/>
        </p:nvSpPr>
        <p:spPr bwMode="auto">
          <a:xfrm>
            <a:off x="3962400" y="2514600"/>
            <a:ext cx="474663" cy="579438"/>
          </a:xfrm>
          <a:prstGeom prst="rect">
            <a:avLst/>
          </a:prstGeom>
          <a:noFill/>
          <a:ln w="9525">
            <a:noFill/>
            <a:miter lim="800000"/>
            <a:headEnd/>
            <a:tailEnd/>
          </a:ln>
          <a:effectLst/>
        </p:spPr>
        <p:txBody>
          <a:bodyPr wrap="none">
            <a:spAutoFit/>
          </a:bodyPr>
          <a:lstStyle/>
          <a:p>
            <a:r>
              <a:rPr lang="en-US" sz="3200" dirty="0">
                <a:solidFill>
                  <a:srgbClr val="FF0000"/>
                </a:solidFill>
                <a:sym typeface="Symbol" pitchFamily="18" charset="2"/>
              </a:rPr>
              <a:t></a:t>
            </a:r>
            <a:r>
              <a:rPr lang="en-US" sz="3200" baseline="30000" dirty="0">
                <a:solidFill>
                  <a:srgbClr val="FF0000"/>
                </a:solidFill>
                <a:sym typeface="Symbol" pitchFamily="18" charset="2"/>
              </a:rPr>
              <a:t>-</a:t>
            </a:r>
            <a:endParaRPr lang="en-US" sz="3200" dirty="0">
              <a:solidFill>
                <a:srgbClr val="FF0000"/>
              </a:solidFill>
            </a:endParaRPr>
          </a:p>
        </p:txBody>
      </p:sp>
      <p:sp>
        <p:nvSpPr>
          <p:cNvPr id="30734" name="Text Box 14"/>
          <p:cNvSpPr txBox="1">
            <a:spLocks noChangeArrowheads="1"/>
          </p:cNvSpPr>
          <p:nvPr/>
        </p:nvSpPr>
        <p:spPr bwMode="auto">
          <a:xfrm>
            <a:off x="8305800" y="2667000"/>
            <a:ext cx="474663" cy="579438"/>
          </a:xfrm>
          <a:prstGeom prst="rect">
            <a:avLst/>
          </a:prstGeom>
          <a:noFill/>
          <a:ln w="9525">
            <a:noFill/>
            <a:miter lim="800000"/>
            <a:headEnd/>
            <a:tailEnd/>
          </a:ln>
          <a:effectLst/>
        </p:spPr>
        <p:txBody>
          <a:bodyPr wrap="none">
            <a:spAutoFit/>
          </a:bodyPr>
          <a:lstStyle/>
          <a:p>
            <a:r>
              <a:rPr lang="en-US" sz="3200">
                <a:solidFill>
                  <a:srgbClr val="FF0000"/>
                </a:solidFill>
                <a:sym typeface="Symbol" pitchFamily="18" charset="2"/>
              </a:rPr>
              <a:t></a:t>
            </a:r>
            <a:r>
              <a:rPr lang="en-US" sz="3200" baseline="30000">
                <a:solidFill>
                  <a:srgbClr val="FF0000"/>
                </a:solidFill>
                <a:sym typeface="Symbol" pitchFamily="18" charset="2"/>
              </a:rPr>
              <a:t>-</a:t>
            </a:r>
            <a:endParaRPr lang="en-US" sz="3200">
              <a:solidFill>
                <a:srgbClr val="FF0000"/>
              </a:solidFill>
            </a:endParaRPr>
          </a:p>
        </p:txBody>
      </p:sp>
      <p:sp>
        <p:nvSpPr>
          <p:cNvPr id="14" name="TextBox 13"/>
          <p:cNvSpPr txBox="1"/>
          <p:nvPr/>
        </p:nvSpPr>
        <p:spPr>
          <a:xfrm>
            <a:off x="1969475" y="239151"/>
            <a:ext cx="4726745" cy="523220"/>
          </a:xfrm>
          <a:prstGeom prst="rect">
            <a:avLst/>
          </a:prstGeom>
          <a:noFill/>
        </p:spPr>
        <p:txBody>
          <a:bodyPr wrap="square" rtlCol="0">
            <a:spAutoFit/>
          </a:bodyPr>
          <a:lstStyle/>
          <a:p>
            <a:r>
              <a:rPr lang="en-US" sz="2800" dirty="0" smtClean="0"/>
              <a:t>Intermolecular Forces</a:t>
            </a:r>
            <a:endParaRPr lang="en-US" sz="2800" dirty="0"/>
          </a:p>
        </p:txBody>
      </p:sp>
      <p:pic>
        <p:nvPicPr>
          <p:cNvPr id="15" name="Picture 14" descr="11_02_Figure.jpg"/>
          <p:cNvPicPr>
            <a:picLocks noChangeAspect="1"/>
          </p:cNvPicPr>
          <p:nvPr/>
        </p:nvPicPr>
        <p:blipFill>
          <a:blip r:embed="rId5"/>
          <a:srcRect b="2546"/>
          <a:stretch>
            <a:fillRect/>
          </a:stretch>
        </p:blipFill>
        <p:spPr>
          <a:xfrm>
            <a:off x="3417277" y="4821382"/>
            <a:ext cx="5347311" cy="23275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wipe(up)">
                                      <p:cBhvr>
                                        <p:cTn id="7" dur="75"/>
                                        <p:tgtEl>
                                          <p:spTgt spid="3072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307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307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307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307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3073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30727"/>
                                        </p:tgtEl>
                                        <p:attrNameLst>
                                          <p:attrName>style.visibility</p:attrName>
                                        </p:attrNameLst>
                                      </p:cBhvr>
                                      <p:to>
                                        <p:strVal val="visible"/>
                                      </p:to>
                                    </p:set>
                                    <p:anim calcmode="lin" valueType="num">
                                      <p:cBhvr additive="base">
                                        <p:cTn id="32" dur="500" fill="hold"/>
                                        <p:tgtEl>
                                          <p:spTgt spid="30727"/>
                                        </p:tgtEl>
                                        <p:attrNameLst>
                                          <p:attrName>ppt_x</p:attrName>
                                        </p:attrNameLst>
                                      </p:cBhvr>
                                      <p:tavLst>
                                        <p:tav tm="0">
                                          <p:val>
                                            <p:strVal val="1+#ppt_w/2"/>
                                          </p:val>
                                        </p:tav>
                                        <p:tav tm="100000">
                                          <p:val>
                                            <p:strVal val="#ppt_x"/>
                                          </p:val>
                                        </p:tav>
                                      </p:tavLst>
                                    </p:anim>
                                    <p:anim calcmode="lin" valueType="num">
                                      <p:cBhvr additive="base">
                                        <p:cTn id="33" dur="500" fill="hold"/>
                                        <p:tgtEl>
                                          <p:spTgt spid="30727"/>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3" fill="hold" grpId="0" nodeType="clickEffect">
                                  <p:stCondLst>
                                    <p:cond delay="0"/>
                                  </p:stCondLst>
                                  <p:iterate type="lt">
                                    <p:tmPct val="100000"/>
                                  </p:iterate>
                                  <p:childTnLst>
                                    <p:set>
                                      <p:cBhvr>
                                        <p:cTn id="37" dur="1" fill="hold">
                                          <p:stCondLst>
                                            <p:cond delay="0"/>
                                          </p:stCondLst>
                                        </p:cTn>
                                        <p:tgtEl>
                                          <p:spTgt spid="30726">
                                            <p:txEl>
                                              <p:pRg st="0" end="0"/>
                                            </p:txEl>
                                          </p:spTgt>
                                        </p:tgtEl>
                                        <p:attrNameLst>
                                          <p:attrName>style.visibility</p:attrName>
                                        </p:attrNameLst>
                                      </p:cBhvr>
                                      <p:to>
                                        <p:strVal val="visible"/>
                                      </p:to>
                                    </p:set>
                                    <p:anim calcmode="lin" valueType="num">
                                      <p:cBhvr additive="base">
                                        <p:cTn id="38" dur="75" fill="hold"/>
                                        <p:tgtEl>
                                          <p:spTgt spid="30726">
                                            <p:txEl>
                                              <p:pRg st="0" end="0"/>
                                            </p:txEl>
                                          </p:spTgt>
                                        </p:tgtEl>
                                        <p:attrNameLst>
                                          <p:attrName>ppt_x</p:attrName>
                                        </p:attrNameLst>
                                      </p:cBhvr>
                                      <p:tavLst>
                                        <p:tav tm="0">
                                          <p:val>
                                            <p:strVal val="1+#ppt_w/2"/>
                                          </p:val>
                                        </p:tav>
                                        <p:tav tm="100000">
                                          <p:val>
                                            <p:strVal val="#ppt_x"/>
                                          </p:val>
                                        </p:tav>
                                      </p:tavLst>
                                    </p:anim>
                                    <p:anim calcmode="lin" valueType="num">
                                      <p:cBhvr additive="base">
                                        <p:cTn id="39" dur="75" fill="hold"/>
                                        <p:tgtEl>
                                          <p:spTgt spid="30726">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6"/>
                                            </p:cond>
                                          </p:stCondLst>
                                          <p:endCondLst>
                                            <p:cond evt="onStopAudio" delay="0">
                                              <p:tgtEl>
                                                <p:sldTgt/>
                                              </p:tgtEl>
                                            </p:cond>
                                          </p:endCondLst>
                                        </p:cTn>
                                        <p:tgtEl>
                                          <p:sndTgt r:embed="rId3" name="LASER.WAV"/>
                                        </p:tgtEl>
                                      </p:cMediaNode>
                                    </p:audio>
                                  </p:sub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30729"/>
                                        </p:tgtEl>
                                        <p:attrNameLst>
                                          <p:attrName>style.visibility</p:attrName>
                                        </p:attrNameLst>
                                      </p:cBhvr>
                                      <p:to>
                                        <p:strVal val="visible"/>
                                      </p:to>
                                    </p:set>
                                    <p:anim calcmode="lin" valueType="num">
                                      <p:cBhvr additive="base">
                                        <p:cTn id="44" dur="500" fill="hold"/>
                                        <p:tgtEl>
                                          <p:spTgt spid="30729"/>
                                        </p:tgtEl>
                                        <p:attrNameLst>
                                          <p:attrName>ppt_x</p:attrName>
                                        </p:attrNameLst>
                                      </p:cBhvr>
                                      <p:tavLst>
                                        <p:tav tm="0">
                                          <p:val>
                                            <p:strVal val="1+#ppt_w/2"/>
                                          </p:val>
                                        </p:tav>
                                        <p:tav tm="100000">
                                          <p:val>
                                            <p:strVal val="#ppt_x"/>
                                          </p:val>
                                        </p:tav>
                                      </p:tavLst>
                                    </p:anim>
                                    <p:anim calcmode="lin" valueType="num">
                                      <p:cBhvr additive="base">
                                        <p:cTn id="45" dur="500" fill="hold"/>
                                        <p:tgtEl>
                                          <p:spTgt spid="3072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3" fill="hold" grpId="0" nodeType="clickEffect">
                                  <p:stCondLst>
                                    <p:cond delay="0"/>
                                  </p:stCondLst>
                                  <p:iterate type="lt">
                                    <p:tmPct val="100000"/>
                                  </p:iterate>
                                  <p:childTnLst>
                                    <p:set>
                                      <p:cBhvr>
                                        <p:cTn id="49" dur="1" fill="hold">
                                          <p:stCondLst>
                                            <p:cond delay="0"/>
                                          </p:stCondLst>
                                        </p:cTn>
                                        <p:tgtEl>
                                          <p:spTgt spid="30730">
                                            <p:txEl>
                                              <p:pRg st="0" end="0"/>
                                            </p:txEl>
                                          </p:spTgt>
                                        </p:tgtEl>
                                        <p:attrNameLst>
                                          <p:attrName>style.visibility</p:attrName>
                                        </p:attrNameLst>
                                      </p:cBhvr>
                                      <p:to>
                                        <p:strVal val="visible"/>
                                      </p:to>
                                    </p:set>
                                    <p:anim calcmode="lin" valueType="num">
                                      <p:cBhvr additive="base">
                                        <p:cTn id="50" dur="75" fill="hold"/>
                                        <p:tgtEl>
                                          <p:spTgt spid="30730">
                                            <p:txEl>
                                              <p:pRg st="0" end="0"/>
                                            </p:txEl>
                                          </p:spTgt>
                                        </p:tgtEl>
                                        <p:attrNameLst>
                                          <p:attrName>ppt_x</p:attrName>
                                        </p:attrNameLst>
                                      </p:cBhvr>
                                      <p:tavLst>
                                        <p:tav tm="0">
                                          <p:val>
                                            <p:strVal val="1+#ppt_w/2"/>
                                          </p:val>
                                        </p:tav>
                                        <p:tav tm="100000">
                                          <p:val>
                                            <p:strVal val="#ppt_x"/>
                                          </p:val>
                                        </p:tav>
                                      </p:tavLst>
                                    </p:anim>
                                    <p:anim calcmode="lin" valueType="num">
                                      <p:cBhvr additive="base">
                                        <p:cTn id="51" dur="75" fill="hold"/>
                                        <p:tgtEl>
                                          <p:spTgt spid="30730">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8"/>
                                            </p:cond>
                                          </p:stCondLst>
                                          <p:endCondLst>
                                            <p:cond evt="onStopAudio" delay="0">
                                              <p:tgtEl>
                                                <p:sldTgt/>
                                              </p:tgtEl>
                                            </p:cond>
                                          </p:endCondLst>
                                        </p:cTn>
                                        <p:tgtEl>
                                          <p:sndTgt r:embed="rId3"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build="p" autoUpdateAnimBg="0"/>
      <p:bldP spid="30726" grpId="0" build="p" autoUpdateAnimBg="0"/>
      <p:bldP spid="30727" grpId="0" animBg="1"/>
      <p:bldP spid="30729" grpId="0" animBg="1"/>
      <p:bldP spid="30730" grpId="0" build="p" autoUpdateAnimBg="0"/>
      <p:bldP spid="30731" grpId="0" autoUpdateAnimBg="0"/>
      <p:bldP spid="30732" grpId="0" autoUpdateAnimBg="0"/>
      <p:bldP spid="30733" grpId="0" autoUpdateAnimBg="0"/>
      <p:bldP spid="30734"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67</a:t>
            </a:fld>
            <a:endParaRPr lang="en-US"/>
          </a:p>
        </p:txBody>
      </p:sp>
      <p:pic>
        <p:nvPicPr>
          <p:cNvPr id="63490" name="Picture 2"/>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en-US" sz="2800" dirty="0" smtClean="0"/>
              <a:t>Major Types of Intermolecular Forces</a:t>
            </a:r>
            <a:endParaRPr lang="en-US" sz="2800" dirty="0"/>
          </a:p>
        </p:txBody>
      </p:sp>
      <p:sp>
        <p:nvSpPr>
          <p:cNvPr id="3" name="Text Placeholder 2"/>
          <p:cNvSpPr>
            <a:spLocks noGrp="1"/>
          </p:cNvSpPr>
          <p:nvPr>
            <p:ph type="body" idx="1"/>
          </p:nvPr>
        </p:nvSpPr>
        <p:spPr>
          <a:xfrm>
            <a:off x="105547" y="1632284"/>
            <a:ext cx="9144000" cy="2915653"/>
          </a:xfrm>
        </p:spPr>
        <p:txBody>
          <a:bodyPr/>
          <a:lstStyle/>
          <a:p>
            <a:r>
              <a:rPr lang="en-US" altLang="en-US" sz="2000" dirty="0"/>
              <a:t>Weakest to strongest forces:</a:t>
            </a:r>
          </a:p>
          <a:p>
            <a:pPr>
              <a:buClr>
                <a:srgbClr val="003300"/>
              </a:buClr>
              <a:buFont typeface="Wingdings" pitchFamily="2" charset="2"/>
              <a:buChar char="Ø"/>
            </a:pPr>
            <a:r>
              <a:rPr lang="en-US" altLang="en-US" sz="2000" b="1" dirty="0"/>
              <a:t>dispersion forces </a:t>
            </a:r>
            <a:r>
              <a:rPr lang="en-US" altLang="en-US" sz="2000" dirty="0"/>
              <a:t>(or London dispersion forces)</a:t>
            </a:r>
          </a:p>
          <a:p>
            <a:pPr>
              <a:buClr>
                <a:srgbClr val="003300"/>
              </a:buClr>
              <a:buFont typeface="Wingdings" pitchFamily="2" charset="2"/>
              <a:buChar char="Ø"/>
            </a:pPr>
            <a:r>
              <a:rPr lang="en-US" altLang="en-US" sz="2000" b="1" dirty="0"/>
              <a:t>dipole–dipole forces</a:t>
            </a:r>
          </a:p>
          <a:p>
            <a:pPr>
              <a:buClr>
                <a:srgbClr val="003300"/>
              </a:buClr>
              <a:buFont typeface="Wingdings" pitchFamily="2" charset="2"/>
              <a:buChar char="Ø"/>
            </a:pPr>
            <a:r>
              <a:rPr lang="en-US" altLang="en-US" sz="2000" b="1" dirty="0"/>
              <a:t>hydrogen bonding </a:t>
            </a:r>
            <a:r>
              <a:rPr lang="en-US" altLang="en-US" sz="2000" dirty="0"/>
              <a:t>(a special dipole–dipole force)</a:t>
            </a:r>
          </a:p>
          <a:p>
            <a:pPr>
              <a:buClr>
                <a:srgbClr val="003300"/>
              </a:buClr>
              <a:buFont typeface="Wingdings" pitchFamily="2" charset="2"/>
              <a:buChar char="Ø"/>
            </a:pPr>
            <a:r>
              <a:rPr lang="en-US" altLang="en-US" sz="2000" b="1" dirty="0"/>
              <a:t>ion–dipole forces</a:t>
            </a:r>
          </a:p>
          <a:p>
            <a:pPr>
              <a:buClr>
                <a:srgbClr val="C00000"/>
              </a:buClr>
              <a:buFont typeface="Courier New" pitchFamily="49" charset="0"/>
              <a:buChar char="o"/>
            </a:pPr>
            <a:r>
              <a:rPr lang="en-US" altLang="en-US" sz="2000" dirty="0"/>
              <a:t>Note: The first two types are also referred to collectively as </a:t>
            </a:r>
            <a:r>
              <a:rPr lang="en-US" altLang="en-US" sz="2000" b="1" i="1" dirty="0">
                <a:solidFill>
                  <a:srgbClr val="FF0000"/>
                </a:solidFill>
              </a:rPr>
              <a:t>van der Waals forces</a:t>
            </a:r>
            <a:r>
              <a:rPr lang="en-US" altLang="en-US" sz="2000" dirty="0" smtClean="0"/>
              <a:t>.</a:t>
            </a:r>
          </a:p>
          <a:p>
            <a:pPr>
              <a:buClr>
                <a:srgbClr val="C00000"/>
              </a:buClr>
              <a:buFont typeface="Courier New" pitchFamily="49" charset="0"/>
              <a:buChar char="o"/>
            </a:pPr>
            <a:r>
              <a:rPr lang="en-US" altLang="en-US" sz="2000" dirty="0"/>
              <a:t>Many physical properties reflect intermolecular forces, like </a:t>
            </a:r>
            <a:r>
              <a:rPr lang="en-US" altLang="en-US" sz="2000" b="1" i="1" dirty="0">
                <a:solidFill>
                  <a:srgbClr val="FF0000"/>
                </a:solidFill>
              </a:rPr>
              <a:t>boiling points, melting points, viscosity, surface tension, and capillary action</a:t>
            </a:r>
            <a:r>
              <a:rPr lang="en-US" altLang="en-US" sz="2000" dirty="0"/>
              <a:t>.</a:t>
            </a:r>
          </a:p>
          <a:p>
            <a:pPr>
              <a:buClr>
                <a:srgbClr val="C00000"/>
              </a:buClr>
              <a:buFont typeface="Courier New" pitchFamily="49" charset="0"/>
              <a:buChar char="o"/>
            </a:pPr>
            <a:endParaRPr lang="en-US" altLang="en-US" dirty="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68</a:t>
            </a:fld>
            <a:endParaRPr lang="en-US"/>
          </a:p>
        </p:txBody>
      </p:sp>
    </p:spTree>
    <p:extLst>
      <p:ext uri="{BB962C8B-B14F-4D97-AF65-F5344CB8AC3E}">
        <p14:creationId xmlns:p14="http://schemas.microsoft.com/office/powerpoint/2010/main" val="42577359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Ion-ion Forces</a:t>
            </a:r>
            <a:endParaRPr lang="en-US" dirty="0"/>
          </a:p>
        </p:txBody>
      </p:sp>
      <p:sp>
        <p:nvSpPr>
          <p:cNvPr id="3" name="Text Placeholder 2"/>
          <p:cNvSpPr>
            <a:spLocks noGrp="1"/>
          </p:cNvSpPr>
          <p:nvPr>
            <p:ph type="body" idx="1"/>
          </p:nvPr>
        </p:nvSpPr>
        <p:spPr>
          <a:xfrm>
            <a:off x="309489" y="1524000"/>
            <a:ext cx="8623495" cy="4942175"/>
          </a:xfrm>
        </p:spPr>
        <p:txBody>
          <a:bodyPr/>
          <a:lstStyle/>
          <a:p>
            <a:pPr lvl="2">
              <a:buFont typeface="Wingdings" pitchFamily="2" charset="2"/>
              <a:buChar char="v"/>
            </a:pPr>
            <a:r>
              <a:rPr lang="en-US" sz="2800" dirty="0" smtClean="0"/>
              <a:t>Strongest of the intermolecular bonds.</a:t>
            </a:r>
          </a:p>
          <a:p>
            <a:pPr lvl="2">
              <a:buFont typeface="Wingdings" pitchFamily="2" charset="2"/>
              <a:buChar char="v"/>
            </a:pPr>
            <a:r>
              <a:rPr lang="en-US" sz="2800" dirty="0" smtClean="0"/>
              <a:t>Takes place between groups of opposite charge. </a:t>
            </a:r>
          </a:p>
          <a:p>
            <a:pPr lvl="2">
              <a:buFont typeface="Wingdings" pitchFamily="2" charset="2"/>
              <a:buChar char="v"/>
            </a:pPr>
            <a:r>
              <a:rPr lang="en-US" sz="2800" dirty="0" smtClean="0"/>
              <a:t>The strength of the ionic interaction is inversely proportional to the distance between the two charged groups.</a:t>
            </a:r>
          </a:p>
          <a:p>
            <a:pPr lvl="2">
              <a:buFont typeface="Wingdings" pitchFamily="2" charset="2"/>
              <a:buChar char="v"/>
            </a:pPr>
            <a:r>
              <a:rPr lang="en-US" sz="2800" dirty="0" smtClean="0"/>
              <a:t>Stronger interactions occur in hydrophobic environments.</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69</a:t>
            </a:fld>
            <a:endParaRPr lang="en-US"/>
          </a:p>
        </p:txBody>
      </p:sp>
      <p:sp>
        <p:nvSpPr>
          <p:cNvPr id="5" name="TextBox 4"/>
          <p:cNvSpPr txBox="1"/>
          <p:nvPr/>
        </p:nvSpPr>
        <p:spPr>
          <a:xfrm>
            <a:off x="281353" y="5444197"/>
            <a:ext cx="8285871" cy="707886"/>
          </a:xfrm>
          <a:prstGeom prst="rect">
            <a:avLst/>
          </a:prstGeom>
          <a:noFill/>
        </p:spPr>
        <p:txBody>
          <a:bodyPr wrap="square" rtlCol="0">
            <a:spAutoFit/>
          </a:bodyPr>
          <a:lstStyle/>
          <a:p>
            <a:pPr lvl="2">
              <a:buFont typeface="Wingdings" pitchFamily="2" charset="2"/>
              <a:buChar char="v"/>
            </a:pPr>
            <a:r>
              <a:rPr lang="en-US" altLang="zh-CN" sz="2000" dirty="0" smtClean="0">
                <a:ea typeface="宋体" charset="-122"/>
              </a:rPr>
              <a:t>Force depends on the charge on the ions and the distance separating  	the ions.</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Gas Pressure</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There is always an opposing force (F) arising from  confined air.</a:t>
            </a:r>
          </a:p>
          <a:p>
            <a:pPr>
              <a:buFont typeface="Wingdings" pitchFamily="2" charset="2"/>
              <a:buChar char="v"/>
            </a:pPr>
            <a:r>
              <a:rPr lang="en-US" dirty="0" smtClean="0"/>
              <a:t>The force, F, exerted by the gas  divided by the area, A, on which the force is exerted gives the pressure (P) of the gas.</a:t>
            </a:r>
          </a:p>
          <a:p>
            <a:pPr lvl="2"/>
            <a:endParaRPr lang="en-US" dirty="0" smtClean="0"/>
          </a:p>
          <a:p>
            <a:pPr lvl="2">
              <a:buNone/>
            </a:pPr>
            <a:r>
              <a:rPr lang="en-US" dirty="0" smtClean="0"/>
              <a:t>		</a:t>
            </a:r>
            <a:r>
              <a:rPr lang="en-US" sz="3600" b="1" dirty="0" smtClean="0"/>
              <a:t>P = F/A </a:t>
            </a:r>
            <a:r>
              <a:rPr lang="en-US" dirty="0" smtClean="0"/>
              <a:t>	 </a:t>
            </a:r>
          </a:p>
          <a:p>
            <a:pPr lvl="2">
              <a:buNone/>
            </a:pPr>
            <a:r>
              <a:rPr lang="en-US" dirty="0" smtClean="0"/>
              <a:t>The SI unit of pressure is the Pascal, </a:t>
            </a:r>
            <a:r>
              <a:rPr lang="en-US" b="1" dirty="0" smtClean="0"/>
              <a:t>Pa</a:t>
            </a:r>
            <a:endParaRPr lang="en-US" dirty="0" smtClean="0"/>
          </a:p>
          <a:p>
            <a:pPr lvl="2">
              <a:buNone/>
            </a:pPr>
            <a:r>
              <a:rPr lang="en-US" b="1" dirty="0" smtClean="0"/>
              <a:t>1 Pa = 1 kg.m</a:t>
            </a:r>
            <a:r>
              <a:rPr lang="en-US" b="1" baseline="30000" dirty="0" smtClean="0"/>
              <a:t>-1</a:t>
            </a:r>
            <a:r>
              <a:rPr lang="en-US" b="1" dirty="0" smtClean="0"/>
              <a:t> s</a:t>
            </a:r>
            <a:r>
              <a:rPr lang="en-US" b="1" baseline="30000" dirty="0" smtClean="0"/>
              <a:t>-2</a:t>
            </a:r>
          </a:p>
          <a:p>
            <a:pPr lvl="2">
              <a:buNone/>
            </a:pP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a:t>
            </a:fld>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2767013" y="141288"/>
            <a:ext cx="3630612" cy="519112"/>
          </a:xfrm>
          <a:prstGeom prst="rect">
            <a:avLst/>
          </a:prstGeom>
          <a:noFill/>
          <a:ln w="9525">
            <a:noFill/>
            <a:miter lim="800000"/>
            <a:headEnd/>
            <a:tailEnd/>
          </a:ln>
        </p:spPr>
        <p:txBody>
          <a:bodyPr wrap="none">
            <a:spAutoFit/>
          </a:bodyPr>
          <a:lstStyle/>
          <a:p>
            <a:r>
              <a:rPr lang="en-US" altLang="zh-CN" sz="2800">
                <a:ea typeface="宋体" charset="-122"/>
              </a:rPr>
              <a:t>Intermolecular Forces</a:t>
            </a:r>
          </a:p>
        </p:txBody>
      </p:sp>
      <p:sp>
        <p:nvSpPr>
          <p:cNvPr id="6147" name="Text Box 3"/>
          <p:cNvSpPr txBox="1">
            <a:spLocks noChangeArrowheads="1"/>
          </p:cNvSpPr>
          <p:nvPr/>
        </p:nvSpPr>
        <p:spPr bwMode="auto">
          <a:xfrm>
            <a:off x="152400" y="990600"/>
            <a:ext cx="8763000" cy="400110"/>
          </a:xfrm>
          <a:prstGeom prst="rect">
            <a:avLst/>
          </a:prstGeom>
          <a:noFill/>
          <a:ln w="9525">
            <a:noFill/>
            <a:miter lim="800000"/>
            <a:headEnd/>
            <a:tailEnd/>
          </a:ln>
        </p:spPr>
        <p:txBody>
          <a:bodyPr>
            <a:spAutoFit/>
          </a:bodyPr>
          <a:lstStyle/>
          <a:p>
            <a:pPr algn="l">
              <a:spcBef>
                <a:spcPct val="50000"/>
              </a:spcBef>
            </a:pPr>
            <a:r>
              <a:rPr lang="en-US" altLang="zh-CN" b="1" u="sng" dirty="0" smtClean="0">
                <a:ea typeface="宋体" charset="-122"/>
              </a:rPr>
              <a:t> </a:t>
            </a:r>
            <a:r>
              <a:rPr lang="en-US" altLang="zh-CN" sz="2000" b="1" u="sng" dirty="0">
                <a:ea typeface="宋体" charset="-122"/>
              </a:rPr>
              <a:t>Ion-Dipole Forces</a:t>
            </a:r>
            <a:endParaRPr lang="en-US" altLang="zh-CN" sz="2000" dirty="0">
              <a:ea typeface="宋体" charset="-122"/>
            </a:endParaRPr>
          </a:p>
        </p:txBody>
      </p:sp>
      <p:sp>
        <p:nvSpPr>
          <p:cNvPr id="6148" name="Text Box 4"/>
          <p:cNvSpPr txBox="1">
            <a:spLocks noChangeArrowheads="1"/>
          </p:cNvSpPr>
          <p:nvPr/>
        </p:nvSpPr>
        <p:spPr bwMode="auto">
          <a:xfrm>
            <a:off x="762000" y="1752600"/>
            <a:ext cx="7772400" cy="861774"/>
          </a:xfrm>
          <a:prstGeom prst="rect">
            <a:avLst/>
          </a:prstGeom>
          <a:noFill/>
          <a:ln w="9525">
            <a:noFill/>
            <a:miter lim="800000"/>
            <a:headEnd/>
            <a:tailEnd/>
          </a:ln>
        </p:spPr>
        <p:txBody>
          <a:bodyPr>
            <a:spAutoFit/>
          </a:bodyPr>
          <a:lstStyle/>
          <a:p>
            <a:pPr algn="l">
              <a:spcBef>
                <a:spcPct val="50000"/>
              </a:spcBef>
              <a:buFont typeface="Wingdings" pitchFamily="2" charset="2"/>
              <a:buChar char="v"/>
            </a:pPr>
            <a:r>
              <a:rPr lang="en-US" altLang="zh-CN" sz="2000" dirty="0">
                <a:ea typeface="宋体" charset="-122"/>
              </a:rPr>
              <a:t>Attractive forces between an </a:t>
            </a:r>
            <a:r>
              <a:rPr lang="en-US" altLang="zh-CN" sz="2000" b="1" dirty="0">
                <a:ea typeface="宋体" charset="-122"/>
              </a:rPr>
              <a:t>ion</a:t>
            </a:r>
            <a:r>
              <a:rPr lang="en-US" altLang="zh-CN" sz="2000" dirty="0">
                <a:ea typeface="宋体" charset="-122"/>
              </a:rPr>
              <a:t> and a </a:t>
            </a:r>
            <a:r>
              <a:rPr lang="en-US" altLang="zh-CN" sz="2000" b="1" dirty="0">
                <a:ea typeface="宋体" charset="-122"/>
              </a:rPr>
              <a:t>polar molecule</a:t>
            </a:r>
          </a:p>
          <a:p>
            <a:pPr algn="l">
              <a:spcBef>
                <a:spcPct val="50000"/>
              </a:spcBef>
            </a:pPr>
            <a:r>
              <a:rPr lang="en-US" altLang="zh-CN" sz="2000" dirty="0">
                <a:ea typeface="宋体" charset="-122"/>
              </a:rPr>
              <a:t>Example: ions in solution </a:t>
            </a:r>
            <a:endParaRPr lang="en-US" altLang="zh-CN" sz="2000" b="1" dirty="0">
              <a:ea typeface="宋体" charset="-122"/>
            </a:endParaRPr>
          </a:p>
        </p:txBody>
      </p:sp>
      <p:grpSp>
        <p:nvGrpSpPr>
          <p:cNvPr id="3" name="Group 11"/>
          <p:cNvGrpSpPr>
            <a:grpSpLocks/>
          </p:cNvGrpSpPr>
          <p:nvPr/>
        </p:nvGrpSpPr>
        <p:grpSpPr bwMode="auto">
          <a:xfrm>
            <a:off x="1600200" y="2782888"/>
            <a:ext cx="5943600" cy="3694112"/>
            <a:chOff x="1008" y="1753"/>
            <a:chExt cx="3744" cy="2327"/>
          </a:xfrm>
        </p:grpSpPr>
        <p:pic>
          <p:nvPicPr>
            <p:cNvPr id="2" name="Picture 9" descr="f11_02l"/>
            <p:cNvPicPr>
              <a:picLocks noChangeAspect="1" noChangeArrowheads="1"/>
            </p:cNvPicPr>
            <p:nvPr/>
          </p:nvPicPr>
          <p:blipFill>
            <a:blip r:embed="rId2"/>
            <a:srcRect t="17999" b="7500"/>
            <a:stretch>
              <a:fillRect/>
            </a:stretch>
          </p:blipFill>
          <p:spPr bwMode="auto">
            <a:xfrm>
              <a:off x="1008" y="1988"/>
              <a:ext cx="3744" cy="2092"/>
            </a:xfrm>
            <a:prstGeom prst="rect">
              <a:avLst/>
            </a:prstGeom>
            <a:noFill/>
            <a:ln w="9525">
              <a:noFill/>
              <a:miter lim="800000"/>
              <a:headEnd/>
              <a:tailEnd/>
            </a:ln>
          </p:spPr>
        </p:pic>
        <p:sp>
          <p:nvSpPr>
            <p:cNvPr id="6155" name="Text Box 10"/>
            <p:cNvSpPr txBox="1">
              <a:spLocks noChangeArrowheads="1"/>
            </p:cNvSpPr>
            <p:nvPr/>
          </p:nvSpPr>
          <p:spPr bwMode="auto">
            <a:xfrm>
              <a:off x="1918" y="1753"/>
              <a:ext cx="1943" cy="288"/>
            </a:xfrm>
            <a:prstGeom prst="rect">
              <a:avLst/>
            </a:prstGeom>
            <a:noFill/>
            <a:ln w="9525">
              <a:noFill/>
              <a:miter lim="800000"/>
              <a:headEnd/>
              <a:tailEnd/>
            </a:ln>
          </p:spPr>
          <p:txBody>
            <a:bodyPr wrap="none">
              <a:spAutoFit/>
            </a:bodyPr>
            <a:lstStyle/>
            <a:p>
              <a:r>
                <a:rPr lang="en-US" altLang="zh-CN">
                  <a:ea typeface="宋体" charset="-122"/>
                </a:rPr>
                <a:t>Ion-Dipole Interaction</a:t>
              </a:r>
            </a:p>
          </p:txBody>
        </p:sp>
      </p:grpSp>
      <p:sp>
        <p:nvSpPr>
          <p:cNvPr id="6151" name="Oval 13"/>
          <p:cNvSpPr>
            <a:spLocks noChangeArrowheads="1"/>
          </p:cNvSpPr>
          <p:nvPr/>
        </p:nvSpPr>
        <p:spPr bwMode="auto">
          <a:xfrm>
            <a:off x="3873500" y="3340100"/>
            <a:ext cx="990600" cy="1066800"/>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6152" name="Oval 14"/>
          <p:cNvSpPr>
            <a:spLocks noChangeArrowheads="1"/>
          </p:cNvSpPr>
          <p:nvPr/>
        </p:nvSpPr>
        <p:spPr bwMode="auto">
          <a:xfrm>
            <a:off x="2438400" y="3200400"/>
            <a:ext cx="381000" cy="381000"/>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6153" name="Oval 15"/>
          <p:cNvSpPr>
            <a:spLocks noChangeArrowheads="1"/>
          </p:cNvSpPr>
          <p:nvPr/>
        </p:nvSpPr>
        <p:spPr bwMode="auto">
          <a:xfrm>
            <a:off x="2184400" y="4762500"/>
            <a:ext cx="381000" cy="381000"/>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6154" name="Oval 16"/>
          <p:cNvSpPr>
            <a:spLocks noChangeArrowheads="1"/>
          </p:cNvSpPr>
          <p:nvPr/>
        </p:nvSpPr>
        <p:spPr bwMode="auto">
          <a:xfrm>
            <a:off x="3873500" y="5321300"/>
            <a:ext cx="990600" cy="1066800"/>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51" grpId="0" animBg="1"/>
      <p:bldP spid="6152" grpId="0" animBg="1"/>
      <p:bldP spid="6153" grpId="0" animBg="1"/>
      <p:bldP spid="61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1028" descr="11_03"/>
          <p:cNvPicPr>
            <a:picLocks noChangeAspect="1" noChangeArrowheads="1"/>
          </p:cNvPicPr>
          <p:nvPr/>
        </p:nvPicPr>
        <p:blipFill>
          <a:blip r:embed="rId2"/>
          <a:srcRect t="4301" b="5876"/>
          <a:stretch>
            <a:fillRect/>
          </a:stretch>
        </p:blipFill>
        <p:spPr bwMode="auto">
          <a:xfrm>
            <a:off x="0" y="1752600"/>
            <a:ext cx="9144000" cy="4343400"/>
          </a:xfrm>
          <a:prstGeom prst="rect">
            <a:avLst/>
          </a:prstGeom>
          <a:noFill/>
          <a:ln w="9525">
            <a:noFill/>
            <a:miter lim="800000"/>
            <a:headEnd/>
            <a:tailEnd/>
          </a:ln>
        </p:spPr>
      </p:pic>
      <p:sp>
        <p:nvSpPr>
          <p:cNvPr id="7172" name="TextBox 3"/>
          <p:cNvSpPr txBox="1">
            <a:spLocks noChangeArrowheads="1"/>
          </p:cNvSpPr>
          <p:nvPr/>
        </p:nvSpPr>
        <p:spPr bwMode="auto">
          <a:xfrm>
            <a:off x="228600" y="1022252"/>
            <a:ext cx="8915400" cy="523220"/>
          </a:xfrm>
          <a:prstGeom prst="rect">
            <a:avLst/>
          </a:prstGeom>
          <a:noFill/>
          <a:ln w="9525">
            <a:noFill/>
            <a:miter lim="800000"/>
            <a:headEnd/>
            <a:tailEnd/>
          </a:ln>
        </p:spPr>
        <p:txBody>
          <a:bodyPr wrap="square">
            <a:spAutoFit/>
          </a:bodyPr>
          <a:lstStyle/>
          <a:p>
            <a:pPr algn="l"/>
            <a:r>
              <a:rPr lang="en-US" altLang="zh-CN" b="1" dirty="0">
                <a:ea typeface="宋体" charset="-122"/>
              </a:rPr>
              <a:t>The strength of the interaction depends on </a:t>
            </a:r>
            <a:r>
              <a:rPr lang="en-US" altLang="zh-CN" b="1" dirty="0">
                <a:solidFill>
                  <a:srgbClr val="C00000"/>
                </a:solidFill>
                <a:ea typeface="宋体" charset="-122"/>
              </a:rPr>
              <a:t>the</a:t>
            </a:r>
            <a:r>
              <a:rPr lang="en-US" altLang="zh-CN" b="1" dirty="0">
                <a:ea typeface="宋体" charset="-122"/>
              </a:rPr>
              <a:t> </a:t>
            </a:r>
            <a:r>
              <a:rPr lang="en-US" altLang="zh-CN" b="1" dirty="0">
                <a:solidFill>
                  <a:srgbClr val="C00000"/>
                </a:solidFill>
                <a:ea typeface="宋体" charset="-122"/>
              </a:rPr>
              <a:t>charge and size of the ion</a:t>
            </a:r>
            <a:r>
              <a:rPr lang="en-US" altLang="zh-CN" b="1" dirty="0">
                <a:ea typeface="宋体" charset="-122"/>
              </a:rPr>
              <a:t> and on</a:t>
            </a:r>
            <a:r>
              <a:rPr lang="en-US" altLang="zh-CN" b="1" dirty="0">
                <a:solidFill>
                  <a:srgbClr val="C00000"/>
                </a:solidFill>
                <a:ea typeface="宋体" charset="-122"/>
              </a:rPr>
              <a:t> the magnitude of the dipole moment</a:t>
            </a:r>
            <a:r>
              <a:rPr lang="en-US" altLang="zh-CN" b="1" dirty="0">
                <a:ea typeface="宋体" charset="-122"/>
              </a:rPr>
              <a:t>  and </a:t>
            </a:r>
            <a:r>
              <a:rPr lang="en-US" altLang="zh-CN" b="1" dirty="0">
                <a:solidFill>
                  <a:srgbClr val="C00000"/>
                </a:solidFill>
                <a:ea typeface="宋体" charset="-122"/>
              </a:rPr>
              <a:t>size of the molecule</a:t>
            </a:r>
            <a:r>
              <a:rPr lang="en-US" altLang="zh-CN" b="1" dirty="0">
                <a:ea typeface="宋体" charset="-122"/>
              </a:rPr>
              <a:t>.</a:t>
            </a:r>
            <a:endParaRPr lang="en-US" altLang="zh-CN" dirty="0">
              <a:ea typeface="宋体" charset="-122"/>
            </a:endParaRPr>
          </a:p>
        </p:txBody>
      </p:sp>
      <p:sp>
        <p:nvSpPr>
          <p:cNvPr id="7173" name="TextBox 4"/>
          <p:cNvSpPr txBox="1">
            <a:spLocks noChangeArrowheads="1"/>
          </p:cNvSpPr>
          <p:nvPr/>
        </p:nvSpPr>
        <p:spPr bwMode="auto">
          <a:xfrm>
            <a:off x="184150" y="6096000"/>
            <a:ext cx="6604000" cy="457200"/>
          </a:xfrm>
          <a:prstGeom prst="rect">
            <a:avLst/>
          </a:prstGeom>
          <a:noFill/>
          <a:ln w="9525">
            <a:noFill/>
            <a:miter lim="800000"/>
            <a:headEnd/>
            <a:tailEnd/>
          </a:ln>
        </p:spPr>
        <p:txBody>
          <a:bodyPr wrap="none">
            <a:spAutoFit/>
          </a:bodyPr>
          <a:lstStyle/>
          <a:p>
            <a:r>
              <a:rPr lang="en-US" altLang="zh-CN">
                <a:solidFill>
                  <a:srgbClr val="FF0000"/>
                </a:solidFill>
                <a:ea typeface="宋体" charset="-122"/>
              </a:rPr>
              <a:t>Higher charge, smaller size</a:t>
            </a:r>
            <a:r>
              <a:rPr lang="en-US" altLang="zh-CN">
                <a:solidFill>
                  <a:srgbClr val="FF0000"/>
                </a:solidFill>
                <a:ea typeface="宋体" charset="-122"/>
                <a:sym typeface="Wingdings" pitchFamily="2" charset="2"/>
              </a:rPr>
              <a:t> strong interaction</a:t>
            </a:r>
            <a:endParaRPr lang="en-US" altLang="zh-CN">
              <a:solidFill>
                <a:srgbClr val="FF0000"/>
              </a:solidFill>
              <a:ea typeface="宋体" charset="-122"/>
            </a:endParaRPr>
          </a:p>
        </p:txBody>
      </p:sp>
      <p:sp>
        <p:nvSpPr>
          <p:cNvPr id="7174" name="TextBox 5"/>
          <p:cNvSpPr txBox="1">
            <a:spLocks noChangeArrowheads="1"/>
          </p:cNvSpPr>
          <p:nvPr/>
        </p:nvSpPr>
        <p:spPr bwMode="auto">
          <a:xfrm>
            <a:off x="4495800" y="1981200"/>
            <a:ext cx="2466975" cy="461963"/>
          </a:xfrm>
          <a:prstGeom prst="rect">
            <a:avLst/>
          </a:prstGeom>
          <a:noFill/>
          <a:ln w="9525">
            <a:noFill/>
            <a:miter lim="800000"/>
            <a:headEnd/>
            <a:tailEnd/>
          </a:ln>
        </p:spPr>
        <p:txBody>
          <a:bodyPr wrap="none">
            <a:spAutoFit/>
          </a:bodyPr>
          <a:lstStyle/>
          <a:p>
            <a:r>
              <a:rPr lang="en-US" altLang="zh-CN">
                <a:ea typeface="宋体" charset="-122"/>
              </a:rPr>
              <a:t>Water molecules</a:t>
            </a:r>
          </a:p>
        </p:txBody>
      </p:sp>
      <p:sp>
        <p:nvSpPr>
          <p:cNvPr id="6" name="Rectangle 5"/>
          <p:cNvSpPr/>
          <p:nvPr/>
        </p:nvSpPr>
        <p:spPr>
          <a:xfrm>
            <a:off x="3260418" y="222424"/>
            <a:ext cx="2985637" cy="461665"/>
          </a:xfrm>
          <a:prstGeom prst="rect">
            <a:avLst/>
          </a:prstGeom>
        </p:spPr>
        <p:txBody>
          <a:bodyPr wrap="square">
            <a:spAutoFit/>
          </a:bodyPr>
          <a:lstStyle/>
          <a:p>
            <a:r>
              <a:rPr lang="en-US" altLang="zh-CN" sz="2400" b="1" dirty="0" smtClean="0">
                <a:ea typeface="宋体" charset="-122"/>
              </a:rPr>
              <a:t>Ion-Dipole Forces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717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Ion-Dipole Forces</a:t>
            </a:r>
            <a:endParaRPr lang="en-US" dirty="0"/>
          </a:p>
        </p:txBody>
      </p:sp>
      <p:sp>
        <p:nvSpPr>
          <p:cNvPr id="3" name="Text Placeholder 2"/>
          <p:cNvSpPr>
            <a:spLocks noGrp="1"/>
          </p:cNvSpPr>
          <p:nvPr>
            <p:ph type="body" idx="1"/>
          </p:nvPr>
        </p:nvSpPr>
        <p:spPr>
          <a:xfrm>
            <a:off x="309489" y="1524000"/>
            <a:ext cx="8623495" cy="4942175"/>
          </a:xfrm>
        </p:spPr>
        <p:txBody>
          <a:bodyPr/>
          <a:lstStyle/>
          <a:p>
            <a:pPr>
              <a:buFont typeface="Wingdings" pitchFamily="2" charset="2"/>
              <a:buChar char="v"/>
            </a:pPr>
            <a:r>
              <a:rPr lang="en-US" b="1" dirty="0" smtClean="0"/>
              <a:t>Since atomic number of magnesium is more than that of sodium but the numbers of shells are same, the nuclear pull is more in case of Mg atom. Hence its size is smaller than sodium.</a:t>
            </a:r>
          </a:p>
          <a:p>
            <a:pPr>
              <a:buFont typeface="Wingdings" pitchFamily="2" charset="2"/>
              <a:buChar char="v"/>
            </a:pPr>
            <a:endParaRPr lang="en-US" b="1" dirty="0" smtClean="0"/>
          </a:p>
          <a:p>
            <a:pPr lvl="1">
              <a:buFont typeface="Wingdings" pitchFamily="2" charset="2"/>
              <a:buChar char="Ø"/>
            </a:pPr>
            <a:r>
              <a:rPr lang="en-US" b="1" dirty="0" smtClean="0"/>
              <a:t>Magnesium has atomic number  of 12  </a:t>
            </a:r>
            <a:r>
              <a:rPr lang="en-US" dirty="0" smtClean="0"/>
              <a:t>(2:8:2)</a:t>
            </a:r>
          </a:p>
          <a:p>
            <a:pPr lvl="1">
              <a:buFont typeface="Wingdings" pitchFamily="2" charset="2"/>
              <a:buChar char="Ø"/>
            </a:pPr>
            <a:endParaRPr lang="en-US" b="1" dirty="0" smtClean="0"/>
          </a:p>
          <a:p>
            <a:pPr lvl="1">
              <a:buFont typeface="Wingdings" pitchFamily="2" charset="2"/>
              <a:buChar char="Ø"/>
            </a:pPr>
            <a:r>
              <a:rPr lang="en-US" b="1" dirty="0" smtClean="0"/>
              <a:t>Sodium has atomic number  of 11  </a:t>
            </a:r>
            <a:r>
              <a:rPr lang="en-US" dirty="0" smtClean="0"/>
              <a:t>(2:8:1)</a:t>
            </a:r>
            <a:br>
              <a:rPr lang="en-US" dirty="0" smtClean="0"/>
            </a:br>
            <a:r>
              <a:rPr lang="en-US" dirty="0" smtClean="0"/>
              <a:t/>
            </a:r>
            <a:br>
              <a:rPr lang="en-US" dirty="0" smtClean="0"/>
            </a:br>
            <a:endParaRPr lang="en-US" sz="28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r>
              <a:rPr lang="en-US" altLang="en-US" smtClean="0"/>
              <a:t>Ion–Dipole Interactions</a:t>
            </a:r>
          </a:p>
        </p:txBody>
      </p:sp>
      <p:sp>
        <p:nvSpPr>
          <p:cNvPr id="18435" name="Rectangle 4"/>
          <p:cNvSpPr>
            <a:spLocks noGrp="1" noChangeArrowheads="1"/>
          </p:cNvSpPr>
          <p:nvPr>
            <p:ph type="body" sz="half" idx="1"/>
          </p:nvPr>
        </p:nvSpPr>
        <p:spPr>
          <a:xfrm>
            <a:off x="152400" y="1371600"/>
            <a:ext cx="8839200" cy="1905000"/>
          </a:xfrm>
        </p:spPr>
        <p:txBody>
          <a:bodyPr/>
          <a:lstStyle/>
          <a:p>
            <a:pPr eaLnBrk="1" hangingPunct="1"/>
            <a:r>
              <a:rPr lang="en-US" altLang="en-US" sz="2800" smtClean="0"/>
              <a:t>Ion–dipole interactions are found in solutions of ions.</a:t>
            </a:r>
          </a:p>
          <a:p>
            <a:pPr eaLnBrk="1" hangingPunct="1"/>
            <a:r>
              <a:rPr lang="en-US" altLang="en-US" sz="2800" smtClean="0"/>
              <a:t>The strength of these forces is what makes it possible for ionic substances to dissolve in polar solvents.</a:t>
            </a:r>
          </a:p>
        </p:txBody>
      </p:sp>
      <p:pic>
        <p:nvPicPr>
          <p:cNvPr id="5" name="Picture 4" descr="11_13_Figure.jpg"/>
          <p:cNvPicPr>
            <a:picLocks noChangeAspect="1"/>
          </p:cNvPicPr>
          <p:nvPr/>
        </p:nvPicPr>
        <p:blipFill>
          <a:blip r:embed="rId3"/>
          <a:srcRect b="3704"/>
          <a:stretch>
            <a:fillRect/>
          </a:stretch>
        </p:blipFill>
        <p:spPr>
          <a:xfrm>
            <a:off x="1905000" y="3200400"/>
            <a:ext cx="5513510" cy="3276600"/>
          </a:xfrm>
          <a:prstGeom prst="rect">
            <a:avLst/>
          </a:prstGeom>
        </p:spPr>
      </p:pic>
    </p:spTree>
    <p:extLst>
      <p:ext uri="{BB962C8B-B14F-4D97-AF65-F5344CB8AC3E}">
        <p14:creationId xmlns:p14="http://schemas.microsoft.com/office/powerpoint/2010/main" val="93046790"/>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Dipole – Dipole Forces</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dirty="0" smtClean="0"/>
              <a:t>Dipole-dipole forces occur between molecules with permanent dipoles (i.e., polar molecules).</a:t>
            </a:r>
          </a:p>
          <a:p>
            <a:pPr>
              <a:buNone/>
            </a:pPr>
            <a:endParaRPr lang="en-US" dirty="0" smtClean="0"/>
          </a:p>
          <a:p>
            <a:pPr lvl="2">
              <a:buFont typeface="Wingdings" pitchFamily="2" charset="2"/>
              <a:buChar char="v"/>
            </a:pPr>
            <a:r>
              <a:rPr lang="en-US" dirty="0" smtClean="0"/>
              <a:t>For molecules of similar sizes and masses, the strength of these forces increases with increasing polarity.</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85800" y="152400"/>
            <a:ext cx="7772400" cy="1143000"/>
          </a:xfrm>
        </p:spPr>
        <p:txBody>
          <a:bodyPr/>
          <a:lstStyle/>
          <a:p>
            <a:r>
              <a:rPr lang="en-US" altLang="en-US" smtClean="0"/>
              <a:t>Dipole–Dipole Interactions</a:t>
            </a:r>
          </a:p>
        </p:txBody>
      </p:sp>
      <p:sp>
        <p:nvSpPr>
          <p:cNvPr id="12291" name="Content Placeholder 2"/>
          <p:cNvSpPr>
            <a:spLocks noGrp="1"/>
          </p:cNvSpPr>
          <p:nvPr>
            <p:ph idx="1"/>
          </p:nvPr>
        </p:nvSpPr>
        <p:spPr>
          <a:xfrm>
            <a:off x="533400" y="1143000"/>
            <a:ext cx="7924800" cy="2667000"/>
          </a:xfrm>
        </p:spPr>
        <p:txBody>
          <a:bodyPr/>
          <a:lstStyle/>
          <a:p>
            <a:r>
              <a:rPr lang="en-US" altLang="en-US" smtClean="0"/>
              <a:t>Polar molecules have a more positive and a more negative end–a dipole (two poles, </a:t>
            </a:r>
            <a:r>
              <a:rPr lang="el-GR" altLang="en-US" i="1" smtClean="0">
                <a:latin typeface="Times New Roman" pitchFamily="18" charset="0"/>
                <a:cs typeface="Times New Roman" pitchFamily="18" charset="0"/>
              </a:rPr>
              <a:t>δ</a:t>
            </a:r>
            <a:r>
              <a:rPr lang="en-US" altLang="en-US" baseline="30000" smtClean="0">
                <a:cs typeface="Times New Roman" pitchFamily="18" charset="0"/>
              </a:rPr>
              <a:t>+</a:t>
            </a:r>
            <a:r>
              <a:rPr lang="en-US" altLang="en-US" smtClean="0">
                <a:cs typeface="Times New Roman" pitchFamily="18" charset="0"/>
              </a:rPr>
              <a:t> and </a:t>
            </a:r>
            <a:r>
              <a:rPr lang="el-GR" altLang="en-US" i="1" smtClean="0">
                <a:latin typeface="Times New Roman" pitchFamily="18" charset="0"/>
                <a:cs typeface="Times New Roman" pitchFamily="18" charset="0"/>
              </a:rPr>
              <a:t>δ</a:t>
            </a:r>
            <a:r>
              <a:rPr lang="en-US" baseline="30000" smtClean="0"/>
              <a:t>−</a:t>
            </a:r>
            <a:r>
              <a:rPr lang="en-US" altLang="en-US" smtClean="0">
                <a:cs typeface="Times New Roman" pitchFamily="18" charset="0"/>
              </a:rPr>
              <a:t>).</a:t>
            </a:r>
          </a:p>
          <a:p>
            <a:r>
              <a:rPr lang="en-US" altLang="en-US" smtClean="0">
                <a:cs typeface="Times New Roman" pitchFamily="18" charset="0"/>
              </a:rPr>
              <a:t>The oppositely charged ends attract each other.</a:t>
            </a:r>
            <a:endParaRPr lang="en-US" altLang="en-US" smtClean="0"/>
          </a:p>
        </p:txBody>
      </p:sp>
      <p:pic>
        <p:nvPicPr>
          <p:cNvPr id="5" name="Picture 4" descr="11_07_Figure.jpg"/>
          <p:cNvPicPr>
            <a:picLocks noChangeAspect="1"/>
          </p:cNvPicPr>
          <p:nvPr/>
        </p:nvPicPr>
        <p:blipFill>
          <a:blip r:embed="rId2"/>
          <a:srcRect b="5508"/>
          <a:stretch>
            <a:fillRect/>
          </a:stretch>
        </p:blipFill>
        <p:spPr>
          <a:xfrm>
            <a:off x="1295400" y="3810000"/>
            <a:ext cx="6477000" cy="2579234"/>
          </a:xfrm>
          <a:prstGeom prst="rect">
            <a:avLst/>
          </a:prstGeom>
        </p:spPr>
      </p:pic>
    </p:spTree>
    <p:extLst>
      <p:ext uri="{BB962C8B-B14F-4D97-AF65-F5344CB8AC3E}">
        <p14:creationId xmlns:p14="http://schemas.microsoft.com/office/powerpoint/2010/main" val="3508702154"/>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76200"/>
            <a:ext cx="7772400" cy="1143000"/>
          </a:xfrm>
        </p:spPr>
        <p:txBody>
          <a:bodyPr/>
          <a:lstStyle/>
          <a:p>
            <a:pPr eaLnBrk="1" hangingPunct="1"/>
            <a:r>
              <a:rPr lang="en-US" altLang="en-US" smtClean="0"/>
              <a:t>Dipole–Dipole Interactions</a:t>
            </a:r>
          </a:p>
        </p:txBody>
      </p:sp>
      <p:sp>
        <p:nvSpPr>
          <p:cNvPr id="13315" name="Rectangle 4"/>
          <p:cNvSpPr>
            <a:spLocks noGrp="1" noChangeArrowheads="1"/>
          </p:cNvSpPr>
          <p:nvPr>
            <p:ph type="body" sz="half" idx="2"/>
          </p:nvPr>
        </p:nvSpPr>
        <p:spPr>
          <a:xfrm>
            <a:off x="304800" y="4914900"/>
            <a:ext cx="8534400" cy="1485900"/>
          </a:xfrm>
        </p:spPr>
        <p:txBody>
          <a:bodyPr/>
          <a:lstStyle/>
          <a:p>
            <a:pPr eaLnBrk="1" hangingPunct="1">
              <a:buFontTx/>
              <a:buNone/>
            </a:pPr>
            <a:r>
              <a:rPr lang="en-US" altLang="en-US" smtClean="0"/>
              <a:t>	For molecules of approximately equal mass and size, the more polar the molecule, the higher its boiling point.</a:t>
            </a:r>
          </a:p>
        </p:txBody>
      </p:sp>
      <p:pic>
        <p:nvPicPr>
          <p:cNvPr id="5" name="Picture 4" descr="11_08_Figure.jpg"/>
          <p:cNvPicPr>
            <a:picLocks noChangeAspect="1"/>
          </p:cNvPicPr>
          <p:nvPr/>
        </p:nvPicPr>
        <p:blipFill>
          <a:blip r:embed="rId3"/>
          <a:srcRect b="3640"/>
          <a:stretch>
            <a:fillRect/>
          </a:stretch>
        </p:blipFill>
        <p:spPr>
          <a:xfrm>
            <a:off x="838200" y="1143000"/>
            <a:ext cx="7391400" cy="3703619"/>
          </a:xfrm>
          <a:prstGeom prst="rect">
            <a:avLst/>
          </a:prstGeom>
        </p:spPr>
      </p:pic>
    </p:spTree>
    <p:extLst>
      <p:ext uri="{BB962C8B-B14F-4D97-AF65-F5344CB8AC3E}">
        <p14:creationId xmlns:p14="http://schemas.microsoft.com/office/powerpoint/2010/main" val="1239575541"/>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144379"/>
            <a:ext cx="9144000" cy="1420091"/>
          </a:xfrm>
        </p:spPr>
        <p:txBody>
          <a:bodyPr/>
          <a:lstStyle/>
          <a:p>
            <a:pPr eaLnBrk="1" hangingPunct="1"/>
            <a:r>
              <a:rPr lang="en-US" altLang="en-US" sz="2800" dirty="0" smtClean="0"/>
              <a:t>Which Have a Greater Effect:</a:t>
            </a:r>
            <a:br>
              <a:rPr lang="en-US" altLang="en-US" sz="2800" dirty="0" smtClean="0"/>
            </a:br>
            <a:r>
              <a:rPr lang="en-US" altLang="en-US" sz="2800" dirty="0" smtClean="0"/>
              <a:t>Dipole–Dipole Interactions or Dispersion Forces?</a:t>
            </a:r>
          </a:p>
        </p:txBody>
      </p:sp>
      <p:sp>
        <p:nvSpPr>
          <p:cNvPr id="14339" name="Rectangle 3"/>
          <p:cNvSpPr>
            <a:spLocks noGrp="1" noChangeArrowheads="1"/>
          </p:cNvSpPr>
          <p:nvPr>
            <p:ph type="body" idx="1"/>
          </p:nvPr>
        </p:nvSpPr>
        <p:spPr>
          <a:xfrm>
            <a:off x="0" y="1598741"/>
            <a:ext cx="9144000" cy="2913102"/>
          </a:xfrm>
        </p:spPr>
        <p:txBody>
          <a:bodyPr/>
          <a:lstStyle/>
          <a:p>
            <a:pPr eaLnBrk="1" hangingPunct="1"/>
            <a:r>
              <a:rPr lang="en-US" altLang="en-US" dirty="0" smtClean="0"/>
              <a:t>If two molecules are of comparable size and shape, dipole–dipole interactions will likely be the dominating force.</a:t>
            </a:r>
          </a:p>
          <a:p>
            <a:pPr eaLnBrk="1" hangingPunct="1"/>
            <a:r>
              <a:rPr lang="en-US" altLang="en-US" dirty="0" smtClean="0"/>
              <a:t>If one molecule is much larger than another, dispersion forces will likely determine its physical properties.</a:t>
            </a:r>
          </a:p>
        </p:txBody>
      </p:sp>
    </p:spTree>
    <p:extLst>
      <p:ext uri="{BB962C8B-B14F-4D97-AF65-F5344CB8AC3E}">
        <p14:creationId xmlns:p14="http://schemas.microsoft.com/office/powerpoint/2010/main" val="3184476776"/>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2767013" y="141288"/>
            <a:ext cx="3630612" cy="519112"/>
          </a:xfrm>
          <a:prstGeom prst="rect">
            <a:avLst/>
          </a:prstGeom>
          <a:noFill/>
          <a:ln w="9525">
            <a:noFill/>
            <a:miter lim="800000"/>
            <a:headEnd/>
            <a:tailEnd/>
          </a:ln>
        </p:spPr>
        <p:txBody>
          <a:bodyPr wrap="none">
            <a:spAutoFit/>
          </a:bodyPr>
          <a:lstStyle/>
          <a:p>
            <a:r>
              <a:rPr lang="en-US" altLang="zh-CN" sz="2800">
                <a:solidFill>
                  <a:srgbClr val="FF0000"/>
                </a:solidFill>
                <a:ea typeface="宋体" charset="-122"/>
              </a:rPr>
              <a:t>Intermolecular Forces</a:t>
            </a:r>
          </a:p>
        </p:txBody>
      </p:sp>
      <p:sp>
        <p:nvSpPr>
          <p:cNvPr id="8195" name="Text Box 3"/>
          <p:cNvSpPr txBox="1">
            <a:spLocks noChangeArrowheads="1"/>
          </p:cNvSpPr>
          <p:nvPr/>
        </p:nvSpPr>
        <p:spPr bwMode="auto">
          <a:xfrm>
            <a:off x="152400" y="990600"/>
            <a:ext cx="8763000" cy="307777"/>
          </a:xfrm>
          <a:prstGeom prst="rect">
            <a:avLst/>
          </a:prstGeom>
          <a:noFill/>
          <a:ln w="9525">
            <a:noFill/>
            <a:miter lim="800000"/>
            <a:headEnd/>
            <a:tailEnd/>
          </a:ln>
        </p:spPr>
        <p:txBody>
          <a:bodyPr>
            <a:spAutoFit/>
          </a:bodyPr>
          <a:lstStyle/>
          <a:p>
            <a:pPr algn="l">
              <a:spcBef>
                <a:spcPct val="50000"/>
              </a:spcBef>
            </a:pPr>
            <a:r>
              <a:rPr lang="en-US" altLang="zh-CN" b="1" u="sng" dirty="0" smtClean="0">
                <a:ea typeface="宋体" charset="-122"/>
              </a:rPr>
              <a:t>Dipole-Dipole </a:t>
            </a:r>
            <a:r>
              <a:rPr lang="en-US" altLang="zh-CN" b="1" u="sng" dirty="0">
                <a:ea typeface="宋体" charset="-122"/>
              </a:rPr>
              <a:t>Forces</a:t>
            </a:r>
            <a:r>
              <a:rPr lang="en-US" altLang="zh-CN" b="1" dirty="0">
                <a:ea typeface="宋体" charset="-122"/>
              </a:rPr>
              <a:t> (permanent dipole moment)</a:t>
            </a:r>
            <a:endParaRPr lang="en-US" altLang="zh-CN" dirty="0">
              <a:ea typeface="宋体" charset="-122"/>
            </a:endParaRPr>
          </a:p>
        </p:txBody>
      </p:sp>
      <p:sp>
        <p:nvSpPr>
          <p:cNvPr id="8196" name="Text Box 4"/>
          <p:cNvSpPr txBox="1">
            <a:spLocks noChangeArrowheads="1"/>
          </p:cNvSpPr>
          <p:nvPr/>
        </p:nvSpPr>
        <p:spPr bwMode="auto">
          <a:xfrm>
            <a:off x="762000" y="1752600"/>
            <a:ext cx="6096000" cy="461963"/>
          </a:xfrm>
          <a:prstGeom prst="rect">
            <a:avLst/>
          </a:prstGeom>
          <a:noFill/>
          <a:ln w="9525">
            <a:noFill/>
            <a:miter lim="800000"/>
            <a:headEnd/>
            <a:tailEnd/>
          </a:ln>
        </p:spPr>
        <p:txBody>
          <a:bodyPr>
            <a:spAutoFit/>
          </a:bodyPr>
          <a:lstStyle/>
          <a:p>
            <a:pPr algn="l">
              <a:spcBef>
                <a:spcPct val="50000"/>
              </a:spcBef>
            </a:pPr>
            <a:r>
              <a:rPr lang="en-US" altLang="zh-CN">
                <a:ea typeface="宋体" charset="-122"/>
              </a:rPr>
              <a:t>Attractive forces between </a:t>
            </a:r>
            <a:r>
              <a:rPr lang="en-US" altLang="zh-CN" b="1">
                <a:ea typeface="宋体" charset="-122"/>
              </a:rPr>
              <a:t>polar molecules</a:t>
            </a:r>
          </a:p>
        </p:txBody>
      </p:sp>
      <p:grpSp>
        <p:nvGrpSpPr>
          <p:cNvPr id="2" name="Group 7"/>
          <p:cNvGrpSpPr>
            <a:grpSpLocks/>
          </p:cNvGrpSpPr>
          <p:nvPr/>
        </p:nvGrpSpPr>
        <p:grpSpPr bwMode="auto">
          <a:xfrm>
            <a:off x="914400" y="2582863"/>
            <a:ext cx="7315200" cy="3513137"/>
            <a:chOff x="576" y="1513"/>
            <a:chExt cx="4608" cy="2213"/>
          </a:xfrm>
        </p:grpSpPr>
        <p:pic>
          <p:nvPicPr>
            <p:cNvPr id="8205" name="Picture 5" descr="f11_01l"/>
            <p:cNvPicPr>
              <a:picLocks noChangeAspect="1" noChangeArrowheads="1"/>
            </p:cNvPicPr>
            <p:nvPr/>
          </p:nvPicPr>
          <p:blipFill>
            <a:blip r:embed="rId2"/>
            <a:srcRect t="33000" b="12000"/>
            <a:stretch>
              <a:fillRect/>
            </a:stretch>
          </p:blipFill>
          <p:spPr bwMode="auto">
            <a:xfrm>
              <a:off x="576" y="1824"/>
              <a:ext cx="4608" cy="1902"/>
            </a:xfrm>
            <a:prstGeom prst="rect">
              <a:avLst/>
            </a:prstGeom>
            <a:noFill/>
            <a:ln w="9525">
              <a:noFill/>
              <a:miter lim="800000"/>
              <a:headEnd/>
              <a:tailEnd/>
            </a:ln>
          </p:spPr>
        </p:pic>
        <p:sp>
          <p:nvSpPr>
            <p:cNvPr id="8206" name="Text Box 6"/>
            <p:cNvSpPr txBox="1">
              <a:spLocks noChangeArrowheads="1"/>
            </p:cNvSpPr>
            <p:nvPr/>
          </p:nvSpPr>
          <p:spPr bwMode="auto">
            <a:xfrm>
              <a:off x="1130" y="1513"/>
              <a:ext cx="3534" cy="288"/>
            </a:xfrm>
            <a:prstGeom prst="rect">
              <a:avLst/>
            </a:prstGeom>
            <a:noFill/>
            <a:ln w="9525">
              <a:noFill/>
              <a:miter lim="800000"/>
              <a:headEnd/>
              <a:tailEnd/>
            </a:ln>
          </p:spPr>
          <p:txBody>
            <a:bodyPr wrap="none">
              <a:spAutoFit/>
            </a:bodyPr>
            <a:lstStyle/>
            <a:p>
              <a:r>
                <a:rPr lang="en-US" altLang="zh-CN">
                  <a:ea typeface="宋体" charset="-122"/>
                </a:rPr>
                <a:t>Orientation of Polar Molecules in a Solid</a:t>
              </a:r>
            </a:p>
          </p:txBody>
        </p:sp>
      </p:grpSp>
      <p:grpSp>
        <p:nvGrpSpPr>
          <p:cNvPr id="3" name="Group 15"/>
          <p:cNvGrpSpPr>
            <a:grpSpLocks/>
          </p:cNvGrpSpPr>
          <p:nvPr/>
        </p:nvGrpSpPr>
        <p:grpSpPr bwMode="auto">
          <a:xfrm>
            <a:off x="2476500" y="3124200"/>
            <a:ext cx="4076700" cy="2984500"/>
            <a:chOff x="1560" y="1968"/>
            <a:chExt cx="2568" cy="1880"/>
          </a:xfrm>
        </p:grpSpPr>
        <p:sp>
          <p:nvSpPr>
            <p:cNvPr id="8199" name="Oval 9"/>
            <p:cNvSpPr>
              <a:spLocks noChangeArrowheads="1"/>
            </p:cNvSpPr>
            <p:nvPr/>
          </p:nvSpPr>
          <p:spPr bwMode="auto">
            <a:xfrm>
              <a:off x="1560" y="1968"/>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8200" name="Oval 10"/>
            <p:cNvSpPr>
              <a:spLocks noChangeArrowheads="1"/>
            </p:cNvSpPr>
            <p:nvPr/>
          </p:nvSpPr>
          <p:spPr bwMode="auto">
            <a:xfrm>
              <a:off x="3072" y="1968"/>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8201" name="Oval 11"/>
            <p:cNvSpPr>
              <a:spLocks noChangeArrowheads="1"/>
            </p:cNvSpPr>
            <p:nvPr/>
          </p:nvSpPr>
          <p:spPr bwMode="auto">
            <a:xfrm>
              <a:off x="3072" y="2584"/>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8202" name="Oval 12"/>
            <p:cNvSpPr>
              <a:spLocks noChangeArrowheads="1"/>
            </p:cNvSpPr>
            <p:nvPr/>
          </p:nvSpPr>
          <p:spPr bwMode="auto">
            <a:xfrm>
              <a:off x="1560" y="2584"/>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8203" name="Oval 13"/>
            <p:cNvSpPr>
              <a:spLocks noChangeArrowheads="1"/>
            </p:cNvSpPr>
            <p:nvPr/>
          </p:nvSpPr>
          <p:spPr bwMode="auto">
            <a:xfrm>
              <a:off x="3072" y="3176"/>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sp>
          <p:nvSpPr>
            <p:cNvPr id="8204" name="Oval 14"/>
            <p:cNvSpPr>
              <a:spLocks noChangeArrowheads="1"/>
            </p:cNvSpPr>
            <p:nvPr/>
          </p:nvSpPr>
          <p:spPr bwMode="auto">
            <a:xfrm>
              <a:off x="1560" y="3168"/>
              <a:ext cx="1056" cy="672"/>
            </a:xfrm>
            <a:prstGeom prst="ellipse">
              <a:avLst/>
            </a:prstGeom>
            <a:noFill/>
            <a:ln w="28575">
              <a:solidFill>
                <a:srgbClr val="FF0000"/>
              </a:solidFill>
              <a:round/>
              <a:headEnd/>
              <a:tailEnd/>
            </a:ln>
          </p:spPr>
          <p:txBody>
            <a:bodyPr wrap="none" anchor="ctr"/>
            <a:lstStyle/>
            <a:p>
              <a:endParaRPr lang="zh-CN" altLang="en-US">
                <a:ea typeface="宋体"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p:bldP spid="819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3"/>
          <p:cNvSpPr>
            <a:spLocks noGrp="1"/>
          </p:cNvSpPr>
          <p:nvPr>
            <p:ph type="sldNum" sz="quarter" idx="12"/>
          </p:nvPr>
        </p:nvSpPr>
        <p:spPr/>
        <p:txBody>
          <a:bodyPr/>
          <a:lstStyle/>
          <a:p>
            <a:fld id="{9642AA2A-98B6-4330-9744-E596E283BC75}" type="slidenum">
              <a:rPr lang="en-US"/>
              <a:pPr/>
              <a:t>79</a:t>
            </a:fld>
            <a:endParaRPr lang="en-US"/>
          </a:p>
        </p:txBody>
      </p:sp>
      <p:sp>
        <p:nvSpPr>
          <p:cNvPr id="31746" name="Text Box 2"/>
          <p:cNvSpPr txBox="1">
            <a:spLocks noChangeArrowheads="1"/>
          </p:cNvSpPr>
          <p:nvPr/>
        </p:nvSpPr>
        <p:spPr bwMode="auto">
          <a:xfrm>
            <a:off x="2345787" y="280181"/>
            <a:ext cx="4309193" cy="461665"/>
          </a:xfrm>
          <a:prstGeom prst="rect">
            <a:avLst/>
          </a:prstGeom>
          <a:noFill/>
          <a:ln w="9525">
            <a:noFill/>
            <a:miter lim="800000"/>
            <a:headEnd/>
            <a:tailEnd/>
          </a:ln>
          <a:effectLst/>
        </p:spPr>
        <p:txBody>
          <a:bodyPr wrap="none">
            <a:spAutoFit/>
          </a:bodyPr>
          <a:lstStyle/>
          <a:p>
            <a:r>
              <a:rPr lang="en-US" sz="2400" dirty="0">
                <a:solidFill>
                  <a:srgbClr val="FF0000"/>
                </a:solidFill>
              </a:rPr>
              <a:t>Types of intermolecular </a:t>
            </a:r>
            <a:r>
              <a:rPr lang="en-US" sz="2400" dirty="0" smtClean="0">
                <a:solidFill>
                  <a:srgbClr val="FF0000"/>
                </a:solidFill>
              </a:rPr>
              <a:t>forces</a:t>
            </a:r>
            <a:endParaRPr lang="en-US" sz="2400" dirty="0">
              <a:solidFill>
                <a:srgbClr val="FF0000"/>
              </a:solidFill>
            </a:endParaRPr>
          </a:p>
        </p:txBody>
      </p:sp>
      <p:sp>
        <p:nvSpPr>
          <p:cNvPr id="31747" name="Text Box 3"/>
          <p:cNvSpPr txBox="1">
            <a:spLocks noChangeArrowheads="1"/>
          </p:cNvSpPr>
          <p:nvPr/>
        </p:nvSpPr>
        <p:spPr bwMode="auto">
          <a:xfrm>
            <a:off x="1279525" y="1489075"/>
            <a:ext cx="4631396" cy="400110"/>
          </a:xfrm>
          <a:prstGeom prst="rect">
            <a:avLst/>
          </a:prstGeom>
          <a:noFill/>
          <a:ln w="9525">
            <a:noFill/>
            <a:miter lim="800000"/>
            <a:headEnd/>
            <a:tailEnd/>
          </a:ln>
          <a:effectLst/>
        </p:spPr>
        <p:txBody>
          <a:bodyPr wrap="none">
            <a:spAutoFit/>
          </a:bodyPr>
          <a:lstStyle/>
          <a:p>
            <a:r>
              <a:rPr lang="en-US" sz="2000" dirty="0">
                <a:solidFill>
                  <a:srgbClr val="000099"/>
                </a:solidFill>
              </a:rPr>
              <a:t>Dipole-dipole forces:  (polar molecules)</a:t>
            </a:r>
          </a:p>
        </p:txBody>
      </p:sp>
      <p:sp>
        <p:nvSpPr>
          <p:cNvPr id="31752" name="Text Box 8"/>
          <p:cNvSpPr txBox="1">
            <a:spLocks noChangeArrowheads="1"/>
          </p:cNvSpPr>
          <p:nvPr/>
        </p:nvSpPr>
        <p:spPr bwMode="auto">
          <a:xfrm>
            <a:off x="2374900" y="2501900"/>
            <a:ext cx="409575" cy="579438"/>
          </a:xfrm>
          <a:prstGeom prst="rect">
            <a:avLst/>
          </a:prstGeom>
          <a:noFill/>
          <a:ln w="9525">
            <a:noFill/>
            <a:miter lim="800000"/>
            <a:headEnd/>
            <a:tailEnd/>
          </a:ln>
          <a:effectLst/>
        </p:spPr>
        <p:txBody>
          <a:bodyPr wrap="none">
            <a:spAutoFit/>
          </a:bodyPr>
          <a:lstStyle/>
          <a:p>
            <a:r>
              <a:rPr lang="en-US" sz="3200"/>
              <a:t>S</a:t>
            </a:r>
          </a:p>
        </p:txBody>
      </p:sp>
      <p:sp>
        <p:nvSpPr>
          <p:cNvPr id="31753" name="Text Box 9"/>
          <p:cNvSpPr txBox="1">
            <a:spLocks noChangeArrowheads="1"/>
          </p:cNvSpPr>
          <p:nvPr/>
        </p:nvSpPr>
        <p:spPr bwMode="auto">
          <a:xfrm>
            <a:off x="1889125" y="2971800"/>
            <a:ext cx="500063" cy="579438"/>
          </a:xfrm>
          <a:prstGeom prst="rect">
            <a:avLst/>
          </a:prstGeom>
          <a:noFill/>
          <a:ln w="9525">
            <a:noFill/>
            <a:miter lim="800000"/>
            <a:headEnd/>
            <a:tailEnd/>
          </a:ln>
          <a:effectLst/>
        </p:spPr>
        <p:txBody>
          <a:bodyPr wrap="none">
            <a:spAutoFit/>
          </a:bodyPr>
          <a:lstStyle/>
          <a:p>
            <a:r>
              <a:rPr lang="en-US" sz="3200"/>
              <a:t>O</a:t>
            </a:r>
          </a:p>
        </p:txBody>
      </p:sp>
      <p:sp>
        <p:nvSpPr>
          <p:cNvPr id="31754" name="Text Box 10"/>
          <p:cNvSpPr txBox="1">
            <a:spLocks noChangeArrowheads="1"/>
          </p:cNvSpPr>
          <p:nvPr/>
        </p:nvSpPr>
        <p:spPr bwMode="auto">
          <a:xfrm>
            <a:off x="2881313" y="3001963"/>
            <a:ext cx="500062" cy="579437"/>
          </a:xfrm>
          <a:prstGeom prst="rect">
            <a:avLst/>
          </a:prstGeom>
          <a:noFill/>
          <a:ln w="9525">
            <a:noFill/>
            <a:miter lim="800000"/>
            <a:headEnd/>
            <a:tailEnd/>
          </a:ln>
          <a:effectLst/>
        </p:spPr>
        <p:txBody>
          <a:bodyPr wrap="none">
            <a:spAutoFit/>
          </a:bodyPr>
          <a:lstStyle/>
          <a:p>
            <a:r>
              <a:rPr lang="en-US" sz="3200"/>
              <a:t>O</a:t>
            </a:r>
          </a:p>
        </p:txBody>
      </p:sp>
      <p:sp>
        <p:nvSpPr>
          <p:cNvPr id="31755" name="Line 11"/>
          <p:cNvSpPr>
            <a:spLocks noChangeShapeType="1"/>
          </p:cNvSpPr>
          <p:nvPr/>
        </p:nvSpPr>
        <p:spPr bwMode="auto">
          <a:xfrm>
            <a:off x="2727325" y="2971800"/>
            <a:ext cx="228600" cy="152400"/>
          </a:xfrm>
          <a:prstGeom prst="line">
            <a:avLst/>
          </a:prstGeom>
          <a:noFill/>
          <a:ln w="38100">
            <a:solidFill>
              <a:srgbClr val="000099"/>
            </a:solidFill>
            <a:round/>
            <a:headEnd/>
            <a:tailEnd/>
          </a:ln>
          <a:effectLst/>
        </p:spPr>
        <p:txBody>
          <a:bodyPr wrap="none" anchor="ctr"/>
          <a:lstStyle/>
          <a:p>
            <a:endParaRPr lang="en-US"/>
          </a:p>
        </p:txBody>
      </p:sp>
      <p:sp>
        <p:nvSpPr>
          <p:cNvPr id="31756" name="Text Box 12"/>
          <p:cNvSpPr txBox="1">
            <a:spLocks noChangeArrowheads="1"/>
          </p:cNvSpPr>
          <p:nvPr/>
        </p:nvSpPr>
        <p:spPr bwMode="auto">
          <a:xfrm>
            <a:off x="2924175" y="3124200"/>
            <a:ext cx="4127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57" name="Text Box 13"/>
          <p:cNvSpPr txBox="1">
            <a:spLocks noChangeArrowheads="1"/>
          </p:cNvSpPr>
          <p:nvPr/>
        </p:nvSpPr>
        <p:spPr bwMode="auto">
          <a:xfrm>
            <a:off x="3228975" y="294005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58" name="Text Box 14"/>
          <p:cNvSpPr txBox="1">
            <a:spLocks noChangeArrowheads="1"/>
          </p:cNvSpPr>
          <p:nvPr/>
        </p:nvSpPr>
        <p:spPr bwMode="auto">
          <a:xfrm rot="1800000">
            <a:off x="2193925" y="312420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59" name="Text Box 15"/>
          <p:cNvSpPr txBox="1">
            <a:spLocks noChangeArrowheads="1"/>
          </p:cNvSpPr>
          <p:nvPr/>
        </p:nvSpPr>
        <p:spPr bwMode="auto">
          <a:xfrm>
            <a:off x="2968625" y="2590800"/>
            <a:ext cx="412750" cy="641350"/>
          </a:xfrm>
          <a:prstGeom prst="rect">
            <a:avLst/>
          </a:prstGeom>
          <a:noFill/>
          <a:ln w="9525">
            <a:noFill/>
            <a:miter lim="800000"/>
            <a:headEnd/>
            <a:tailEnd/>
          </a:ln>
          <a:effectLst/>
        </p:spPr>
        <p:txBody>
          <a:bodyPr wrap="none">
            <a:spAutoFit/>
          </a:bodyPr>
          <a:lstStyle/>
          <a:p>
            <a:r>
              <a:rPr lang="en-US" sz="3600" dirty="0">
                <a:solidFill>
                  <a:srgbClr val="000099"/>
                </a:solidFill>
              </a:rPr>
              <a:t>..</a:t>
            </a:r>
          </a:p>
        </p:txBody>
      </p:sp>
      <p:sp>
        <p:nvSpPr>
          <p:cNvPr id="31760" name="Text Box 16"/>
          <p:cNvSpPr txBox="1">
            <a:spLocks noChangeArrowheads="1"/>
          </p:cNvSpPr>
          <p:nvPr/>
        </p:nvSpPr>
        <p:spPr bwMode="auto">
          <a:xfrm>
            <a:off x="2422525" y="2133600"/>
            <a:ext cx="4127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61" name="Text Box 17"/>
          <p:cNvSpPr txBox="1">
            <a:spLocks noChangeArrowheads="1"/>
          </p:cNvSpPr>
          <p:nvPr/>
        </p:nvSpPr>
        <p:spPr bwMode="auto">
          <a:xfrm rot="1800000">
            <a:off x="1781175" y="281940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62" name="Line 18"/>
          <p:cNvSpPr>
            <a:spLocks noChangeShapeType="1"/>
          </p:cNvSpPr>
          <p:nvPr/>
        </p:nvSpPr>
        <p:spPr bwMode="auto">
          <a:xfrm rot="7200000">
            <a:off x="2232025" y="3086100"/>
            <a:ext cx="228600" cy="0"/>
          </a:xfrm>
          <a:prstGeom prst="line">
            <a:avLst/>
          </a:prstGeom>
          <a:noFill/>
          <a:ln w="38100">
            <a:solidFill>
              <a:srgbClr val="000099"/>
            </a:solidFill>
            <a:round/>
            <a:headEnd/>
            <a:tailEnd/>
          </a:ln>
          <a:effectLst/>
        </p:spPr>
        <p:txBody>
          <a:bodyPr wrap="none" anchor="ctr"/>
          <a:lstStyle/>
          <a:p>
            <a:endParaRPr lang="en-US"/>
          </a:p>
        </p:txBody>
      </p:sp>
      <p:sp>
        <p:nvSpPr>
          <p:cNvPr id="31763" name="Line 19"/>
          <p:cNvSpPr>
            <a:spLocks noChangeShapeType="1"/>
          </p:cNvSpPr>
          <p:nvPr/>
        </p:nvSpPr>
        <p:spPr bwMode="auto">
          <a:xfrm rot="7200000">
            <a:off x="2155825" y="3009900"/>
            <a:ext cx="228600" cy="0"/>
          </a:xfrm>
          <a:prstGeom prst="line">
            <a:avLst/>
          </a:prstGeom>
          <a:noFill/>
          <a:ln w="38100">
            <a:solidFill>
              <a:srgbClr val="000099"/>
            </a:solidFill>
            <a:round/>
            <a:headEnd/>
            <a:tailEnd/>
          </a:ln>
          <a:effectLst/>
        </p:spPr>
        <p:txBody>
          <a:bodyPr wrap="none" anchor="ctr"/>
          <a:lstStyle/>
          <a:p>
            <a:endParaRPr lang="en-US"/>
          </a:p>
        </p:txBody>
      </p:sp>
      <p:sp>
        <p:nvSpPr>
          <p:cNvPr id="31764" name="Text Box 20"/>
          <p:cNvSpPr txBox="1">
            <a:spLocks noChangeArrowheads="1"/>
          </p:cNvSpPr>
          <p:nvPr/>
        </p:nvSpPr>
        <p:spPr bwMode="auto">
          <a:xfrm>
            <a:off x="4006850" y="2632075"/>
            <a:ext cx="184150" cy="457200"/>
          </a:xfrm>
          <a:prstGeom prst="rect">
            <a:avLst/>
          </a:prstGeom>
          <a:noFill/>
          <a:ln w="9525">
            <a:noFill/>
            <a:miter lim="800000"/>
            <a:headEnd/>
            <a:tailEnd/>
          </a:ln>
          <a:effectLst/>
        </p:spPr>
        <p:txBody>
          <a:bodyPr wrap="none">
            <a:spAutoFit/>
          </a:bodyPr>
          <a:lstStyle/>
          <a:p>
            <a:endParaRPr lang="en-US"/>
          </a:p>
        </p:txBody>
      </p:sp>
      <p:sp>
        <p:nvSpPr>
          <p:cNvPr id="31765" name="Rectangle 21"/>
          <p:cNvSpPr>
            <a:spLocks noChangeArrowheads="1"/>
          </p:cNvSpPr>
          <p:nvPr/>
        </p:nvSpPr>
        <p:spPr bwMode="auto">
          <a:xfrm>
            <a:off x="2422525" y="2286000"/>
            <a:ext cx="4683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66" name="Rectangle 22"/>
          <p:cNvSpPr>
            <a:spLocks noChangeArrowheads="1"/>
          </p:cNvSpPr>
          <p:nvPr/>
        </p:nvSpPr>
        <p:spPr bwMode="auto">
          <a:xfrm>
            <a:off x="3336925" y="3549650"/>
            <a:ext cx="4048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67" name="Rectangle 23"/>
          <p:cNvSpPr>
            <a:spLocks noChangeArrowheads="1"/>
          </p:cNvSpPr>
          <p:nvPr/>
        </p:nvSpPr>
        <p:spPr bwMode="auto">
          <a:xfrm>
            <a:off x="1736725" y="3473450"/>
            <a:ext cx="4048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68" name="Line 24"/>
          <p:cNvSpPr>
            <a:spLocks noChangeShapeType="1"/>
          </p:cNvSpPr>
          <p:nvPr/>
        </p:nvSpPr>
        <p:spPr bwMode="auto">
          <a:xfrm flipH="1">
            <a:off x="1736725" y="2514600"/>
            <a:ext cx="533400" cy="685800"/>
          </a:xfrm>
          <a:prstGeom prst="line">
            <a:avLst/>
          </a:prstGeom>
          <a:noFill/>
          <a:ln w="28575">
            <a:solidFill>
              <a:srgbClr val="FF0000"/>
            </a:solidFill>
            <a:round/>
            <a:headEnd/>
            <a:tailEnd type="triangle" w="med" len="med"/>
          </a:ln>
          <a:effectLst/>
        </p:spPr>
        <p:txBody>
          <a:bodyPr wrap="none" anchor="ctr"/>
          <a:lstStyle/>
          <a:p>
            <a:endParaRPr lang="en-US"/>
          </a:p>
        </p:txBody>
      </p:sp>
      <p:sp>
        <p:nvSpPr>
          <p:cNvPr id="31769" name="Line 25"/>
          <p:cNvSpPr>
            <a:spLocks noChangeShapeType="1"/>
          </p:cNvSpPr>
          <p:nvPr/>
        </p:nvSpPr>
        <p:spPr bwMode="auto">
          <a:xfrm>
            <a:off x="3032125" y="2590800"/>
            <a:ext cx="685800" cy="609600"/>
          </a:xfrm>
          <a:prstGeom prst="line">
            <a:avLst/>
          </a:prstGeom>
          <a:noFill/>
          <a:ln w="28575">
            <a:solidFill>
              <a:srgbClr val="FF0000"/>
            </a:solidFill>
            <a:round/>
            <a:headEnd/>
            <a:tailEnd type="triangle" w="med" len="med"/>
          </a:ln>
          <a:effectLst/>
        </p:spPr>
        <p:txBody>
          <a:bodyPr wrap="none" anchor="ctr"/>
          <a:lstStyle/>
          <a:p>
            <a:endParaRPr lang="en-US"/>
          </a:p>
        </p:txBody>
      </p:sp>
      <p:sp>
        <p:nvSpPr>
          <p:cNvPr id="31770" name="Line 26"/>
          <p:cNvSpPr>
            <a:spLocks noChangeShapeType="1"/>
          </p:cNvSpPr>
          <p:nvPr/>
        </p:nvSpPr>
        <p:spPr bwMode="auto">
          <a:xfrm>
            <a:off x="2117725" y="2514600"/>
            <a:ext cx="152400" cy="152400"/>
          </a:xfrm>
          <a:prstGeom prst="line">
            <a:avLst/>
          </a:prstGeom>
          <a:noFill/>
          <a:ln w="38100">
            <a:solidFill>
              <a:srgbClr val="000080"/>
            </a:solidFill>
            <a:round/>
            <a:headEnd/>
            <a:tailEnd/>
          </a:ln>
          <a:effectLst/>
        </p:spPr>
        <p:txBody>
          <a:bodyPr wrap="none" anchor="ctr"/>
          <a:lstStyle/>
          <a:p>
            <a:endParaRPr lang="en-US"/>
          </a:p>
        </p:txBody>
      </p:sp>
      <p:sp>
        <p:nvSpPr>
          <p:cNvPr id="31771" name="Line 27"/>
          <p:cNvSpPr>
            <a:spLocks noChangeShapeType="1"/>
          </p:cNvSpPr>
          <p:nvPr/>
        </p:nvSpPr>
        <p:spPr bwMode="auto">
          <a:xfrm flipV="1">
            <a:off x="3032125" y="2590800"/>
            <a:ext cx="152400" cy="152400"/>
          </a:xfrm>
          <a:prstGeom prst="line">
            <a:avLst/>
          </a:prstGeom>
          <a:noFill/>
          <a:ln w="38100">
            <a:solidFill>
              <a:srgbClr val="000080"/>
            </a:solidFill>
            <a:round/>
            <a:headEnd/>
            <a:tailEnd/>
          </a:ln>
          <a:effectLst/>
        </p:spPr>
        <p:txBody>
          <a:bodyPr wrap="none" anchor="ctr"/>
          <a:lstStyle/>
          <a:p>
            <a:endParaRPr lang="en-US"/>
          </a:p>
        </p:txBody>
      </p:sp>
      <p:sp>
        <p:nvSpPr>
          <p:cNvPr id="31772" name="Text Box 28"/>
          <p:cNvSpPr txBox="1">
            <a:spLocks noChangeArrowheads="1"/>
          </p:cNvSpPr>
          <p:nvPr/>
        </p:nvSpPr>
        <p:spPr bwMode="auto">
          <a:xfrm>
            <a:off x="4889500" y="4330700"/>
            <a:ext cx="409575" cy="579438"/>
          </a:xfrm>
          <a:prstGeom prst="rect">
            <a:avLst/>
          </a:prstGeom>
          <a:noFill/>
          <a:ln w="9525">
            <a:noFill/>
            <a:miter lim="800000"/>
            <a:headEnd/>
            <a:tailEnd/>
          </a:ln>
          <a:effectLst/>
        </p:spPr>
        <p:txBody>
          <a:bodyPr wrap="none">
            <a:spAutoFit/>
          </a:bodyPr>
          <a:lstStyle/>
          <a:p>
            <a:r>
              <a:rPr lang="en-US" sz="3200"/>
              <a:t>S</a:t>
            </a:r>
          </a:p>
        </p:txBody>
      </p:sp>
      <p:sp>
        <p:nvSpPr>
          <p:cNvPr id="31773" name="Text Box 29"/>
          <p:cNvSpPr txBox="1">
            <a:spLocks noChangeArrowheads="1"/>
          </p:cNvSpPr>
          <p:nvPr/>
        </p:nvSpPr>
        <p:spPr bwMode="auto">
          <a:xfrm>
            <a:off x="4403725" y="4800600"/>
            <a:ext cx="500063" cy="579438"/>
          </a:xfrm>
          <a:prstGeom prst="rect">
            <a:avLst/>
          </a:prstGeom>
          <a:noFill/>
          <a:ln w="9525">
            <a:noFill/>
            <a:miter lim="800000"/>
            <a:headEnd/>
            <a:tailEnd/>
          </a:ln>
          <a:effectLst/>
        </p:spPr>
        <p:txBody>
          <a:bodyPr wrap="none">
            <a:spAutoFit/>
          </a:bodyPr>
          <a:lstStyle/>
          <a:p>
            <a:r>
              <a:rPr lang="en-US" sz="3200"/>
              <a:t>O</a:t>
            </a:r>
          </a:p>
        </p:txBody>
      </p:sp>
      <p:sp>
        <p:nvSpPr>
          <p:cNvPr id="31774" name="Text Box 30"/>
          <p:cNvSpPr txBox="1">
            <a:spLocks noChangeArrowheads="1"/>
          </p:cNvSpPr>
          <p:nvPr/>
        </p:nvSpPr>
        <p:spPr bwMode="auto">
          <a:xfrm>
            <a:off x="5395913" y="4830763"/>
            <a:ext cx="500062" cy="579437"/>
          </a:xfrm>
          <a:prstGeom prst="rect">
            <a:avLst/>
          </a:prstGeom>
          <a:noFill/>
          <a:ln w="9525">
            <a:noFill/>
            <a:miter lim="800000"/>
            <a:headEnd/>
            <a:tailEnd/>
          </a:ln>
          <a:effectLst/>
        </p:spPr>
        <p:txBody>
          <a:bodyPr wrap="none">
            <a:spAutoFit/>
          </a:bodyPr>
          <a:lstStyle/>
          <a:p>
            <a:r>
              <a:rPr lang="en-US" sz="3200"/>
              <a:t>O</a:t>
            </a:r>
          </a:p>
        </p:txBody>
      </p:sp>
      <p:sp>
        <p:nvSpPr>
          <p:cNvPr id="31775" name="Line 31"/>
          <p:cNvSpPr>
            <a:spLocks noChangeShapeType="1"/>
          </p:cNvSpPr>
          <p:nvPr/>
        </p:nvSpPr>
        <p:spPr bwMode="auto">
          <a:xfrm>
            <a:off x="5241925" y="4800600"/>
            <a:ext cx="228600" cy="152400"/>
          </a:xfrm>
          <a:prstGeom prst="line">
            <a:avLst/>
          </a:prstGeom>
          <a:noFill/>
          <a:ln w="38100">
            <a:solidFill>
              <a:srgbClr val="000099"/>
            </a:solidFill>
            <a:round/>
            <a:headEnd/>
            <a:tailEnd/>
          </a:ln>
          <a:effectLst/>
        </p:spPr>
        <p:txBody>
          <a:bodyPr wrap="none" anchor="ctr"/>
          <a:lstStyle/>
          <a:p>
            <a:endParaRPr lang="en-US"/>
          </a:p>
        </p:txBody>
      </p:sp>
      <p:sp>
        <p:nvSpPr>
          <p:cNvPr id="31776" name="Text Box 32"/>
          <p:cNvSpPr txBox="1">
            <a:spLocks noChangeArrowheads="1"/>
          </p:cNvSpPr>
          <p:nvPr/>
        </p:nvSpPr>
        <p:spPr bwMode="auto">
          <a:xfrm>
            <a:off x="5438775" y="4953000"/>
            <a:ext cx="4127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77" name="Text Box 33"/>
          <p:cNvSpPr txBox="1">
            <a:spLocks noChangeArrowheads="1"/>
          </p:cNvSpPr>
          <p:nvPr/>
        </p:nvSpPr>
        <p:spPr bwMode="auto">
          <a:xfrm>
            <a:off x="5743575" y="476885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78" name="Text Box 34"/>
          <p:cNvSpPr txBox="1">
            <a:spLocks noChangeArrowheads="1"/>
          </p:cNvSpPr>
          <p:nvPr/>
        </p:nvSpPr>
        <p:spPr bwMode="auto">
          <a:xfrm rot="1800000">
            <a:off x="4708525" y="495300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79" name="Text Box 35"/>
          <p:cNvSpPr txBox="1">
            <a:spLocks noChangeArrowheads="1"/>
          </p:cNvSpPr>
          <p:nvPr/>
        </p:nvSpPr>
        <p:spPr bwMode="auto">
          <a:xfrm>
            <a:off x="5483225" y="4419600"/>
            <a:ext cx="4127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80" name="Text Box 36"/>
          <p:cNvSpPr txBox="1">
            <a:spLocks noChangeArrowheads="1"/>
          </p:cNvSpPr>
          <p:nvPr/>
        </p:nvSpPr>
        <p:spPr bwMode="auto">
          <a:xfrm>
            <a:off x="4937125" y="3962400"/>
            <a:ext cx="4127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81" name="Text Box 37"/>
          <p:cNvSpPr txBox="1">
            <a:spLocks noChangeArrowheads="1"/>
          </p:cNvSpPr>
          <p:nvPr/>
        </p:nvSpPr>
        <p:spPr bwMode="auto">
          <a:xfrm rot="1800000">
            <a:off x="4295775" y="4648200"/>
            <a:ext cx="336550" cy="641350"/>
          </a:xfrm>
          <a:prstGeom prst="rect">
            <a:avLst/>
          </a:prstGeom>
          <a:noFill/>
          <a:ln w="9525">
            <a:noFill/>
            <a:miter lim="800000"/>
            <a:headEnd/>
            <a:tailEnd/>
          </a:ln>
          <a:effectLst/>
        </p:spPr>
        <p:txBody>
          <a:bodyPr wrap="none">
            <a:spAutoFit/>
          </a:bodyPr>
          <a:lstStyle/>
          <a:p>
            <a:r>
              <a:rPr lang="en-US" sz="3600">
                <a:solidFill>
                  <a:srgbClr val="000099"/>
                </a:solidFill>
              </a:rPr>
              <a:t>:</a:t>
            </a:r>
          </a:p>
        </p:txBody>
      </p:sp>
      <p:sp>
        <p:nvSpPr>
          <p:cNvPr id="31782" name="Line 38"/>
          <p:cNvSpPr>
            <a:spLocks noChangeShapeType="1"/>
          </p:cNvSpPr>
          <p:nvPr/>
        </p:nvSpPr>
        <p:spPr bwMode="auto">
          <a:xfrm rot="7200000">
            <a:off x="4746625" y="4914900"/>
            <a:ext cx="228600" cy="0"/>
          </a:xfrm>
          <a:prstGeom prst="line">
            <a:avLst/>
          </a:prstGeom>
          <a:noFill/>
          <a:ln w="38100">
            <a:solidFill>
              <a:srgbClr val="000099"/>
            </a:solidFill>
            <a:round/>
            <a:headEnd/>
            <a:tailEnd/>
          </a:ln>
          <a:effectLst/>
        </p:spPr>
        <p:txBody>
          <a:bodyPr wrap="none" anchor="ctr"/>
          <a:lstStyle/>
          <a:p>
            <a:endParaRPr lang="en-US"/>
          </a:p>
        </p:txBody>
      </p:sp>
      <p:sp>
        <p:nvSpPr>
          <p:cNvPr id="31783" name="Line 39"/>
          <p:cNvSpPr>
            <a:spLocks noChangeShapeType="1"/>
          </p:cNvSpPr>
          <p:nvPr/>
        </p:nvSpPr>
        <p:spPr bwMode="auto">
          <a:xfrm rot="7200000">
            <a:off x="4670425" y="4838700"/>
            <a:ext cx="228600" cy="0"/>
          </a:xfrm>
          <a:prstGeom prst="line">
            <a:avLst/>
          </a:prstGeom>
          <a:noFill/>
          <a:ln w="38100">
            <a:solidFill>
              <a:srgbClr val="000099"/>
            </a:solidFill>
            <a:round/>
            <a:headEnd/>
            <a:tailEnd/>
          </a:ln>
          <a:effectLst/>
        </p:spPr>
        <p:txBody>
          <a:bodyPr wrap="none" anchor="ctr"/>
          <a:lstStyle/>
          <a:p>
            <a:endParaRPr lang="en-US"/>
          </a:p>
        </p:txBody>
      </p:sp>
      <p:sp>
        <p:nvSpPr>
          <p:cNvPr id="31784" name="Text Box 40"/>
          <p:cNvSpPr txBox="1">
            <a:spLocks noChangeArrowheads="1"/>
          </p:cNvSpPr>
          <p:nvPr/>
        </p:nvSpPr>
        <p:spPr bwMode="auto">
          <a:xfrm>
            <a:off x="6521450" y="4460875"/>
            <a:ext cx="184150" cy="457200"/>
          </a:xfrm>
          <a:prstGeom prst="rect">
            <a:avLst/>
          </a:prstGeom>
          <a:noFill/>
          <a:ln w="9525">
            <a:noFill/>
            <a:miter lim="800000"/>
            <a:headEnd/>
            <a:tailEnd/>
          </a:ln>
          <a:effectLst/>
        </p:spPr>
        <p:txBody>
          <a:bodyPr wrap="none">
            <a:spAutoFit/>
          </a:bodyPr>
          <a:lstStyle/>
          <a:p>
            <a:endParaRPr lang="en-US"/>
          </a:p>
        </p:txBody>
      </p:sp>
      <p:sp>
        <p:nvSpPr>
          <p:cNvPr id="31785" name="Rectangle 41"/>
          <p:cNvSpPr>
            <a:spLocks noChangeArrowheads="1"/>
          </p:cNvSpPr>
          <p:nvPr/>
        </p:nvSpPr>
        <p:spPr bwMode="auto">
          <a:xfrm>
            <a:off x="4937125" y="4114800"/>
            <a:ext cx="4683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86" name="Rectangle 42"/>
          <p:cNvSpPr>
            <a:spLocks noChangeArrowheads="1"/>
          </p:cNvSpPr>
          <p:nvPr/>
        </p:nvSpPr>
        <p:spPr bwMode="auto">
          <a:xfrm>
            <a:off x="5851525" y="5378450"/>
            <a:ext cx="4048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87" name="Rectangle 43"/>
          <p:cNvSpPr>
            <a:spLocks noChangeArrowheads="1"/>
          </p:cNvSpPr>
          <p:nvPr/>
        </p:nvSpPr>
        <p:spPr bwMode="auto">
          <a:xfrm>
            <a:off x="4251325" y="5302250"/>
            <a:ext cx="404813" cy="412750"/>
          </a:xfrm>
          <a:prstGeom prst="rect">
            <a:avLst/>
          </a:prstGeom>
          <a:noFill/>
          <a:ln w="9525">
            <a:noFill/>
            <a:miter lim="800000"/>
            <a:headEnd/>
            <a:tailEnd/>
          </a:ln>
          <a:effectLst/>
        </p:spPr>
        <p:txBody>
          <a:bodyPr wrap="none">
            <a:spAutoFit/>
          </a:bodyPr>
          <a:lstStyle/>
          <a:p>
            <a:r>
              <a:rPr lang="en-US" sz="3200" baseline="30000">
                <a:solidFill>
                  <a:srgbClr val="FF0000"/>
                </a:solidFill>
                <a:sym typeface="Symbol" pitchFamily="18" charset="2"/>
              </a:rPr>
              <a:t>-</a:t>
            </a:r>
          </a:p>
        </p:txBody>
      </p:sp>
      <p:sp>
        <p:nvSpPr>
          <p:cNvPr id="31788" name="Line 44"/>
          <p:cNvSpPr>
            <a:spLocks noChangeShapeType="1"/>
          </p:cNvSpPr>
          <p:nvPr/>
        </p:nvSpPr>
        <p:spPr bwMode="auto">
          <a:xfrm flipH="1">
            <a:off x="4251325" y="4343400"/>
            <a:ext cx="533400" cy="685800"/>
          </a:xfrm>
          <a:prstGeom prst="line">
            <a:avLst/>
          </a:prstGeom>
          <a:noFill/>
          <a:ln w="28575">
            <a:solidFill>
              <a:srgbClr val="FF0000"/>
            </a:solidFill>
            <a:round/>
            <a:headEnd/>
            <a:tailEnd type="triangle" w="med" len="med"/>
          </a:ln>
          <a:effectLst/>
        </p:spPr>
        <p:txBody>
          <a:bodyPr wrap="none" anchor="ctr"/>
          <a:lstStyle/>
          <a:p>
            <a:endParaRPr lang="en-US"/>
          </a:p>
        </p:txBody>
      </p:sp>
      <p:sp>
        <p:nvSpPr>
          <p:cNvPr id="31789" name="Line 45"/>
          <p:cNvSpPr>
            <a:spLocks noChangeShapeType="1"/>
          </p:cNvSpPr>
          <p:nvPr/>
        </p:nvSpPr>
        <p:spPr bwMode="auto">
          <a:xfrm>
            <a:off x="5546725" y="4419600"/>
            <a:ext cx="685800" cy="609600"/>
          </a:xfrm>
          <a:prstGeom prst="line">
            <a:avLst/>
          </a:prstGeom>
          <a:noFill/>
          <a:ln w="28575">
            <a:solidFill>
              <a:srgbClr val="FF0000"/>
            </a:solidFill>
            <a:round/>
            <a:headEnd/>
            <a:tailEnd type="triangle" w="med" len="med"/>
          </a:ln>
          <a:effectLst/>
        </p:spPr>
        <p:txBody>
          <a:bodyPr wrap="none" anchor="ctr"/>
          <a:lstStyle/>
          <a:p>
            <a:endParaRPr lang="en-US"/>
          </a:p>
        </p:txBody>
      </p:sp>
      <p:sp>
        <p:nvSpPr>
          <p:cNvPr id="31790" name="Line 46"/>
          <p:cNvSpPr>
            <a:spLocks noChangeShapeType="1"/>
          </p:cNvSpPr>
          <p:nvPr/>
        </p:nvSpPr>
        <p:spPr bwMode="auto">
          <a:xfrm>
            <a:off x="4632325" y="4343400"/>
            <a:ext cx="152400" cy="152400"/>
          </a:xfrm>
          <a:prstGeom prst="line">
            <a:avLst/>
          </a:prstGeom>
          <a:noFill/>
          <a:ln w="38100">
            <a:solidFill>
              <a:srgbClr val="000080"/>
            </a:solidFill>
            <a:round/>
            <a:headEnd/>
            <a:tailEnd/>
          </a:ln>
          <a:effectLst/>
        </p:spPr>
        <p:txBody>
          <a:bodyPr wrap="none" anchor="ctr"/>
          <a:lstStyle/>
          <a:p>
            <a:endParaRPr lang="en-US"/>
          </a:p>
        </p:txBody>
      </p:sp>
      <p:sp>
        <p:nvSpPr>
          <p:cNvPr id="31791" name="Line 47"/>
          <p:cNvSpPr>
            <a:spLocks noChangeShapeType="1"/>
          </p:cNvSpPr>
          <p:nvPr/>
        </p:nvSpPr>
        <p:spPr bwMode="auto">
          <a:xfrm flipV="1">
            <a:off x="5546725" y="4419600"/>
            <a:ext cx="152400" cy="152400"/>
          </a:xfrm>
          <a:prstGeom prst="line">
            <a:avLst/>
          </a:prstGeom>
          <a:noFill/>
          <a:ln w="38100">
            <a:solidFill>
              <a:srgbClr val="000080"/>
            </a:solidFill>
            <a:round/>
            <a:headEnd/>
            <a:tailEnd/>
          </a:ln>
          <a:effectLst/>
        </p:spPr>
        <p:txBody>
          <a:bodyPr wrap="none" anchor="ctr"/>
          <a:lstStyle/>
          <a:p>
            <a:endParaRPr lang="en-US"/>
          </a:p>
        </p:txBody>
      </p:sp>
      <p:sp>
        <p:nvSpPr>
          <p:cNvPr id="31793" name="Line 49"/>
          <p:cNvSpPr>
            <a:spLocks noChangeShapeType="1"/>
          </p:cNvSpPr>
          <p:nvPr/>
        </p:nvSpPr>
        <p:spPr bwMode="auto">
          <a:xfrm>
            <a:off x="3810000" y="3657600"/>
            <a:ext cx="838200" cy="457200"/>
          </a:xfrm>
          <a:prstGeom prst="line">
            <a:avLst/>
          </a:prstGeom>
          <a:noFill/>
          <a:ln w="57150">
            <a:solidFill>
              <a:srgbClr val="000080"/>
            </a:solidFill>
            <a:prstDash val="dash"/>
            <a:round/>
            <a:headEnd/>
            <a:tailEnd/>
          </a:ln>
          <a:effectLst/>
        </p:spPr>
        <p:txBody>
          <a:bodyPr wrap="none" anchor="ctr"/>
          <a:lstStyle/>
          <a:p>
            <a:endParaRPr lang="en-US"/>
          </a:p>
        </p:txBody>
      </p:sp>
      <p:sp>
        <p:nvSpPr>
          <p:cNvPr id="31794" name="AutoShape 50"/>
          <p:cNvSpPr>
            <a:spLocks noChangeArrowheads="1"/>
          </p:cNvSpPr>
          <p:nvPr/>
        </p:nvSpPr>
        <p:spPr bwMode="auto">
          <a:xfrm rot="20100000">
            <a:off x="4852181" y="3200400"/>
            <a:ext cx="1447800" cy="457200"/>
          </a:xfrm>
          <a:prstGeom prst="leftArrow">
            <a:avLst>
              <a:gd name="adj1" fmla="val 50000"/>
              <a:gd name="adj2" fmla="val 79167"/>
            </a:avLst>
          </a:prstGeom>
          <a:solidFill>
            <a:schemeClr val="accent1"/>
          </a:solidFill>
          <a:ln w="9525">
            <a:solidFill>
              <a:schemeClr val="tx1"/>
            </a:solidFill>
            <a:miter lim="800000"/>
            <a:headEnd/>
            <a:tailEnd/>
          </a:ln>
          <a:effectLst/>
        </p:spPr>
        <p:txBody>
          <a:bodyPr wrap="none" anchor="ctr"/>
          <a:lstStyle/>
          <a:p>
            <a:endParaRPr lang="en-US"/>
          </a:p>
        </p:txBody>
      </p:sp>
      <p:sp>
        <p:nvSpPr>
          <p:cNvPr id="31795" name="Text Box 51"/>
          <p:cNvSpPr txBox="1">
            <a:spLocks noChangeArrowheads="1"/>
          </p:cNvSpPr>
          <p:nvPr/>
        </p:nvSpPr>
        <p:spPr bwMode="auto">
          <a:xfrm>
            <a:off x="5905500" y="2692792"/>
            <a:ext cx="2765501" cy="400110"/>
          </a:xfrm>
          <a:prstGeom prst="rect">
            <a:avLst/>
          </a:prstGeom>
          <a:noFill/>
          <a:ln w="9525">
            <a:noFill/>
            <a:miter lim="800000"/>
            <a:headEnd/>
            <a:tailEnd/>
          </a:ln>
          <a:effectLst/>
        </p:spPr>
        <p:txBody>
          <a:bodyPr wrap="none">
            <a:spAutoFit/>
          </a:bodyPr>
          <a:lstStyle/>
          <a:p>
            <a:r>
              <a:rPr lang="en-US" sz="2000" dirty="0"/>
              <a:t>dipole-dipole attraction</a:t>
            </a:r>
          </a:p>
        </p:txBody>
      </p:sp>
      <p:sp>
        <p:nvSpPr>
          <p:cNvPr id="31796" name="Text Box 52"/>
          <p:cNvSpPr txBox="1">
            <a:spLocks noChangeArrowheads="1"/>
          </p:cNvSpPr>
          <p:nvPr/>
        </p:nvSpPr>
        <p:spPr bwMode="auto">
          <a:xfrm>
            <a:off x="974725" y="5680075"/>
            <a:ext cx="5355737" cy="307777"/>
          </a:xfrm>
          <a:prstGeom prst="rect">
            <a:avLst/>
          </a:prstGeom>
          <a:noFill/>
          <a:ln w="9525">
            <a:noFill/>
            <a:miter lim="800000"/>
            <a:headEnd/>
            <a:tailEnd/>
          </a:ln>
          <a:effectLst/>
        </p:spPr>
        <p:txBody>
          <a:bodyPr wrap="square">
            <a:spAutoFit/>
          </a:bodyPr>
          <a:lstStyle/>
          <a:p>
            <a:r>
              <a:rPr lang="en-US" dirty="0">
                <a:solidFill>
                  <a:srgbClr val="006600"/>
                </a:solidFill>
              </a:rPr>
              <a:t>What effect does this attraction have on the boiling point?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 calcmode="lin" valueType="num">
                                      <p:cBhvr additive="base">
                                        <p:cTn id="7" dur="500" fill="hold"/>
                                        <p:tgtEl>
                                          <p:spTgt spid="3174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174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grpId="0" nodeType="clickEffect">
                                  <p:stCondLst>
                                    <p:cond delay="0"/>
                                  </p:stCondLst>
                                  <p:iterate type="lt">
                                    <p:tmPct val="100000"/>
                                  </p:iterate>
                                  <p:childTnLst>
                                    <p:set>
                                      <p:cBhvr>
                                        <p:cTn id="12" dur="1" fill="hold">
                                          <p:stCondLst>
                                            <p:cond delay="0"/>
                                          </p:stCondLst>
                                        </p:cTn>
                                        <p:tgtEl>
                                          <p:spTgt spid="31747">
                                            <p:txEl>
                                              <p:pRg st="0" end="0"/>
                                            </p:txEl>
                                          </p:spTgt>
                                        </p:tgtEl>
                                        <p:attrNameLst>
                                          <p:attrName>style.visibility</p:attrName>
                                        </p:attrNameLst>
                                      </p:cBhvr>
                                      <p:to>
                                        <p:strVal val="visible"/>
                                      </p:to>
                                    </p:set>
                                    <p:anim calcmode="lin" valueType="num">
                                      <p:cBhvr additive="base">
                                        <p:cTn id="13" dur="75" fill="hold"/>
                                        <p:tgtEl>
                                          <p:spTgt spid="31747">
                                            <p:txEl>
                                              <p:pRg st="0" end="0"/>
                                            </p:txEl>
                                          </p:spTgt>
                                        </p:tgtEl>
                                        <p:attrNameLst>
                                          <p:attrName>ppt_x</p:attrName>
                                        </p:attrNameLst>
                                      </p:cBhvr>
                                      <p:tavLst>
                                        <p:tav tm="0">
                                          <p:val>
                                            <p:strVal val="1+#ppt_w/2"/>
                                          </p:val>
                                        </p:tav>
                                        <p:tav tm="100000">
                                          <p:val>
                                            <p:strVal val="#ppt_x"/>
                                          </p:val>
                                        </p:tav>
                                      </p:tavLst>
                                    </p:anim>
                                    <p:anim calcmode="lin" valueType="num">
                                      <p:cBhvr additive="base">
                                        <p:cTn id="14" dur="75" fill="hold"/>
                                        <p:tgtEl>
                                          <p:spTgt spid="31747">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LASER.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1793"/>
                                        </p:tgtEl>
                                        <p:attrNameLst>
                                          <p:attrName>style.visibility</p:attrName>
                                        </p:attrNameLst>
                                      </p:cBhvr>
                                      <p:to>
                                        <p:strVal val="visible"/>
                                      </p:to>
                                    </p:set>
                                    <p:anim calcmode="lin" valueType="num">
                                      <p:cBhvr additive="base">
                                        <p:cTn id="19" dur="500" fill="hold"/>
                                        <p:tgtEl>
                                          <p:spTgt spid="31793"/>
                                        </p:tgtEl>
                                        <p:attrNameLst>
                                          <p:attrName>ppt_x</p:attrName>
                                        </p:attrNameLst>
                                      </p:cBhvr>
                                      <p:tavLst>
                                        <p:tav tm="0">
                                          <p:val>
                                            <p:strVal val="1+#ppt_w/2"/>
                                          </p:val>
                                        </p:tav>
                                        <p:tav tm="100000">
                                          <p:val>
                                            <p:strVal val="#ppt_x"/>
                                          </p:val>
                                        </p:tav>
                                      </p:tavLst>
                                    </p:anim>
                                    <p:anim calcmode="lin" valueType="num">
                                      <p:cBhvr additive="base">
                                        <p:cTn id="20" dur="500" fill="hold"/>
                                        <p:tgtEl>
                                          <p:spTgt spid="3179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1794"/>
                                        </p:tgtEl>
                                        <p:attrNameLst>
                                          <p:attrName>style.visibility</p:attrName>
                                        </p:attrNameLst>
                                      </p:cBhvr>
                                      <p:to>
                                        <p:strVal val="visible"/>
                                      </p:to>
                                    </p:set>
                                    <p:anim calcmode="lin" valueType="num">
                                      <p:cBhvr additive="base">
                                        <p:cTn id="25" dur="500" fill="hold"/>
                                        <p:tgtEl>
                                          <p:spTgt spid="31794"/>
                                        </p:tgtEl>
                                        <p:attrNameLst>
                                          <p:attrName>ppt_x</p:attrName>
                                        </p:attrNameLst>
                                      </p:cBhvr>
                                      <p:tavLst>
                                        <p:tav tm="0">
                                          <p:val>
                                            <p:strVal val="1+#ppt_w/2"/>
                                          </p:val>
                                        </p:tav>
                                        <p:tav tm="100000">
                                          <p:val>
                                            <p:strVal val="#ppt_x"/>
                                          </p:val>
                                        </p:tav>
                                      </p:tavLst>
                                    </p:anim>
                                    <p:anim calcmode="lin" valueType="num">
                                      <p:cBhvr additive="base">
                                        <p:cTn id="26" dur="500" fill="hold"/>
                                        <p:tgtEl>
                                          <p:spTgt spid="3179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iterate type="lt">
                                    <p:tmPct val="100000"/>
                                  </p:iterate>
                                  <p:childTnLst>
                                    <p:set>
                                      <p:cBhvr>
                                        <p:cTn id="30" dur="1" fill="hold">
                                          <p:stCondLst>
                                            <p:cond delay="0"/>
                                          </p:stCondLst>
                                        </p:cTn>
                                        <p:tgtEl>
                                          <p:spTgt spid="31795">
                                            <p:txEl>
                                              <p:pRg st="0" end="0"/>
                                            </p:txEl>
                                          </p:spTgt>
                                        </p:tgtEl>
                                        <p:attrNameLst>
                                          <p:attrName>style.visibility</p:attrName>
                                        </p:attrNameLst>
                                      </p:cBhvr>
                                      <p:to>
                                        <p:strVal val="visible"/>
                                      </p:to>
                                    </p:set>
                                    <p:anim calcmode="lin" valueType="num">
                                      <p:cBhvr additive="base">
                                        <p:cTn id="31" dur="75" fill="hold"/>
                                        <p:tgtEl>
                                          <p:spTgt spid="31795">
                                            <p:txEl>
                                              <p:pRg st="0" end="0"/>
                                            </p:txEl>
                                          </p:spTgt>
                                        </p:tgtEl>
                                        <p:attrNameLst>
                                          <p:attrName>ppt_x</p:attrName>
                                        </p:attrNameLst>
                                      </p:cBhvr>
                                      <p:tavLst>
                                        <p:tav tm="0">
                                          <p:val>
                                            <p:strVal val="1+#ppt_w/2"/>
                                          </p:val>
                                        </p:tav>
                                        <p:tav tm="100000">
                                          <p:val>
                                            <p:strVal val="#ppt_x"/>
                                          </p:val>
                                        </p:tav>
                                      </p:tavLst>
                                    </p:anim>
                                    <p:anim calcmode="lin" valueType="num">
                                      <p:cBhvr additive="base">
                                        <p:cTn id="32" dur="75" fill="hold"/>
                                        <p:tgtEl>
                                          <p:spTgt spid="31795">
                                            <p:txEl>
                                              <p:pRg st="0" end="0"/>
                                            </p:txEl>
                                          </p:spTgt>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LASER.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31796">
                                            <p:txEl>
                                              <p:pRg st="0" end="0"/>
                                            </p:txEl>
                                          </p:spTgt>
                                        </p:tgtEl>
                                        <p:attrNameLst>
                                          <p:attrName>style.visibility</p:attrName>
                                        </p:attrNameLst>
                                      </p:cBhvr>
                                      <p:to>
                                        <p:strVal val="visible"/>
                                      </p:to>
                                    </p:set>
                                    <p:animEffect transition="in" filter="wipe(up)">
                                      <p:cBhvr>
                                        <p:cTn id="37" dur="75"/>
                                        <p:tgtEl>
                                          <p:spTgt spid="31796">
                                            <p:txEl>
                                              <p:pRg st="0" end="0"/>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p:bldP spid="31747" grpId="0" build="p" autoUpdateAnimBg="0"/>
      <p:bldP spid="31793" grpId="0" animBg="1"/>
      <p:bldP spid="31794" grpId="0" animBg="1"/>
      <p:bldP spid="31795" grpId="0" build="p" autoUpdateAnimBg="0"/>
      <p:bldP spid="3179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Units of Pressure</a:t>
            </a:r>
            <a:endParaRPr lang="en-US" dirty="0"/>
          </a:p>
        </p:txBody>
      </p:sp>
      <p:sp>
        <p:nvSpPr>
          <p:cNvPr id="3" name="Text Placeholder 2"/>
          <p:cNvSpPr>
            <a:spLocks noGrp="1"/>
          </p:cNvSpPr>
          <p:nvPr>
            <p:ph type="body" idx="1"/>
          </p:nvPr>
        </p:nvSpPr>
        <p:spPr/>
        <p:txBody>
          <a:bodyPr/>
          <a:lstStyle/>
          <a:p>
            <a:pPr>
              <a:buFont typeface="Wingdings" pitchFamily="2" charset="2"/>
              <a:buChar char="v"/>
            </a:pPr>
            <a:r>
              <a:rPr lang="en-US" sz="2400" dirty="0" smtClean="0"/>
              <a:t>Other units of pressure</a:t>
            </a:r>
          </a:p>
          <a:p>
            <a:pPr>
              <a:buNone/>
            </a:pPr>
            <a:r>
              <a:rPr lang="en-US" sz="2400" dirty="0" smtClean="0"/>
              <a:t>				</a:t>
            </a:r>
            <a:r>
              <a:rPr lang="en-US" sz="2400" b="1" i="1" dirty="0" smtClean="0">
                <a:solidFill>
                  <a:srgbClr val="C00000"/>
                </a:solidFill>
              </a:rPr>
              <a:t>1 bar = 10</a:t>
            </a:r>
            <a:r>
              <a:rPr lang="en-US" sz="2400" b="1" i="1" baseline="30000" dirty="0" smtClean="0">
                <a:solidFill>
                  <a:srgbClr val="C00000"/>
                </a:solidFill>
              </a:rPr>
              <a:t>5</a:t>
            </a:r>
            <a:r>
              <a:rPr lang="en-US" sz="2400" b="1" i="1" dirty="0" smtClean="0">
                <a:solidFill>
                  <a:srgbClr val="C00000"/>
                </a:solidFill>
              </a:rPr>
              <a:t> Pa </a:t>
            </a:r>
          </a:p>
          <a:p>
            <a:pPr>
              <a:buFont typeface="Wingdings" pitchFamily="2" charset="2"/>
              <a:buChar char="v"/>
            </a:pPr>
            <a:r>
              <a:rPr lang="en-US" sz="2400" dirty="0" smtClean="0"/>
              <a:t>Weather charts commonly report pressures in </a:t>
            </a:r>
            <a:r>
              <a:rPr lang="en-US" sz="2400" b="1" dirty="0" err="1" smtClean="0"/>
              <a:t>millibars</a:t>
            </a:r>
            <a:r>
              <a:rPr lang="en-US" sz="2400" dirty="0" smtClean="0"/>
              <a:t> </a:t>
            </a:r>
          </a:p>
          <a:p>
            <a:pPr>
              <a:buNone/>
            </a:pPr>
            <a:r>
              <a:rPr lang="en-US" sz="2400" dirty="0" smtClean="0"/>
              <a:t>			</a:t>
            </a:r>
            <a:r>
              <a:rPr lang="en-US" sz="2400" b="1" i="1" dirty="0" smtClean="0">
                <a:solidFill>
                  <a:srgbClr val="C00000"/>
                </a:solidFill>
              </a:rPr>
              <a:t>1 mbar = 10</a:t>
            </a:r>
            <a:r>
              <a:rPr lang="en-US" sz="2400" b="1" i="1" baseline="30000" dirty="0" smtClean="0">
                <a:solidFill>
                  <a:srgbClr val="C00000"/>
                </a:solidFill>
              </a:rPr>
              <a:t>-3</a:t>
            </a:r>
            <a:r>
              <a:rPr lang="en-US" sz="2400" b="1" i="1" dirty="0" smtClean="0">
                <a:solidFill>
                  <a:srgbClr val="C00000"/>
                </a:solidFill>
              </a:rPr>
              <a:t> bar = 10</a:t>
            </a:r>
            <a:r>
              <a:rPr lang="en-US" sz="2400" b="1" i="1" baseline="30000" dirty="0" smtClean="0">
                <a:solidFill>
                  <a:srgbClr val="C00000"/>
                </a:solidFill>
              </a:rPr>
              <a:t>2</a:t>
            </a:r>
            <a:r>
              <a:rPr lang="en-US" sz="2400" b="1" i="1" dirty="0" smtClean="0">
                <a:solidFill>
                  <a:srgbClr val="C00000"/>
                </a:solidFill>
              </a:rPr>
              <a:t> Pa</a:t>
            </a:r>
            <a:r>
              <a:rPr lang="en-US" sz="2400" dirty="0" smtClean="0">
                <a:solidFill>
                  <a:srgbClr val="C00000"/>
                </a:solidFill>
              </a:rPr>
              <a:t> </a:t>
            </a:r>
          </a:p>
          <a:p>
            <a:pPr>
              <a:buNone/>
            </a:pPr>
            <a:endParaRPr lang="en-US" sz="2400" dirty="0" smtClean="0"/>
          </a:p>
          <a:p>
            <a:pPr>
              <a:buFont typeface="Wingdings" pitchFamily="2" charset="2"/>
              <a:buChar char="v"/>
            </a:pPr>
            <a:r>
              <a:rPr lang="en-US" sz="2400" dirty="0" smtClean="0"/>
              <a:t>The standard pressure for reporting data is now defined as 1 bar exactly and denoted, P . </a:t>
            </a:r>
            <a:endParaRPr lang="en-US" sz="24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980D242D-683F-4B75-8771-651C9CB6BD62}" type="slidenum">
              <a:rPr lang="en-US"/>
              <a:pPr/>
              <a:t>80</a:t>
            </a:fld>
            <a:endParaRPr lang="en-US"/>
          </a:p>
        </p:txBody>
      </p:sp>
      <p:sp>
        <p:nvSpPr>
          <p:cNvPr id="51202" name="AutoShape 1026"/>
          <p:cNvSpPr>
            <a:spLocks noChangeArrowheads="1"/>
          </p:cNvSpPr>
          <p:nvPr/>
        </p:nvSpPr>
        <p:spPr bwMode="auto">
          <a:xfrm>
            <a:off x="762000" y="609600"/>
            <a:ext cx="4953000" cy="2514600"/>
          </a:xfrm>
          <a:prstGeom prst="wedgeRoundRectCallout">
            <a:avLst>
              <a:gd name="adj1" fmla="val 32981"/>
              <a:gd name="adj2" fmla="val 100380"/>
              <a:gd name="adj3" fmla="val 16667"/>
            </a:avLst>
          </a:prstGeom>
          <a:solidFill>
            <a:srgbClr val="99CCFF"/>
          </a:solidFill>
          <a:ln w="9525">
            <a:solidFill>
              <a:schemeClr val="tx1"/>
            </a:solidFill>
            <a:miter lim="800000"/>
            <a:headEnd/>
            <a:tailEnd/>
          </a:ln>
          <a:effectLst/>
        </p:spPr>
        <p:txBody>
          <a:bodyPr wrap="none" anchor="ctr"/>
          <a:lstStyle/>
          <a:p>
            <a:pPr algn="ctr"/>
            <a:r>
              <a:rPr lang="en-US" dirty="0"/>
              <a:t>Polar molecules have</a:t>
            </a:r>
          </a:p>
          <a:p>
            <a:pPr algn="ctr"/>
            <a:r>
              <a:rPr lang="en-US" dirty="0"/>
              <a:t> dipole-dipole attractions for</a:t>
            </a:r>
          </a:p>
          <a:p>
            <a:pPr algn="ctr"/>
            <a:r>
              <a:rPr lang="en-US" dirty="0"/>
              <a:t>one another.</a:t>
            </a:r>
          </a:p>
        </p:txBody>
      </p:sp>
      <p:sp>
        <p:nvSpPr>
          <p:cNvPr id="51204" name="Text Box 1028"/>
          <p:cNvSpPr txBox="1">
            <a:spLocks noChangeArrowheads="1"/>
          </p:cNvSpPr>
          <p:nvPr/>
        </p:nvSpPr>
        <p:spPr bwMode="auto">
          <a:xfrm>
            <a:off x="3540907" y="4669545"/>
            <a:ext cx="2759075" cy="457200"/>
          </a:xfrm>
          <a:prstGeom prst="rect">
            <a:avLst/>
          </a:prstGeom>
          <a:noFill/>
          <a:ln w="9525">
            <a:noFill/>
            <a:miter lim="800000"/>
            <a:headEnd/>
            <a:tailEnd/>
          </a:ln>
          <a:effectLst/>
        </p:spPr>
        <p:txBody>
          <a:bodyPr wrap="none">
            <a:spAutoFit/>
          </a:bodyPr>
          <a:lstStyle/>
          <a:p>
            <a:r>
              <a:rPr lang="en-US" sz="3200" baseline="30000" dirty="0">
                <a:solidFill>
                  <a:srgbClr val="FF0000"/>
                </a:solidFill>
                <a:sym typeface="Symbol" pitchFamily="18" charset="2"/>
              </a:rPr>
              <a:t>+</a:t>
            </a:r>
            <a:r>
              <a:rPr lang="en-US" dirty="0" err="1"/>
              <a:t>HCl</a:t>
            </a:r>
            <a:r>
              <a:rPr lang="en-US" sz="3200" baseline="30000" dirty="0">
                <a:solidFill>
                  <a:srgbClr val="FF0000"/>
                </a:solidFill>
                <a:sym typeface="Symbol" pitchFamily="18" charset="2"/>
              </a:rPr>
              <a:t>-</a:t>
            </a:r>
            <a:r>
              <a:rPr lang="en-US" dirty="0"/>
              <a:t>---- </a:t>
            </a:r>
            <a:r>
              <a:rPr lang="en-US" sz="3200" baseline="30000" dirty="0">
                <a:solidFill>
                  <a:srgbClr val="FF0000"/>
                </a:solidFill>
                <a:sym typeface="Symbol" pitchFamily="18" charset="2"/>
              </a:rPr>
              <a:t>+</a:t>
            </a:r>
            <a:r>
              <a:rPr lang="en-US" dirty="0" err="1"/>
              <a:t>HCl</a:t>
            </a:r>
            <a:r>
              <a:rPr lang="en-US" sz="3200" baseline="30000" dirty="0">
                <a:solidFill>
                  <a:srgbClr val="FF0000"/>
                </a:solidFill>
                <a:sym typeface="Symbol" pitchFamily="18" charset="2"/>
              </a:rPr>
              <a:t>-</a:t>
            </a:r>
          </a:p>
        </p:txBody>
      </p:sp>
      <p:sp>
        <p:nvSpPr>
          <p:cNvPr id="51205" name="Line 1029"/>
          <p:cNvSpPr>
            <a:spLocks noChangeShapeType="1"/>
          </p:cNvSpPr>
          <p:nvPr/>
        </p:nvSpPr>
        <p:spPr bwMode="auto">
          <a:xfrm flipV="1">
            <a:off x="4486422" y="5113606"/>
            <a:ext cx="0" cy="457200"/>
          </a:xfrm>
          <a:prstGeom prst="line">
            <a:avLst/>
          </a:prstGeom>
          <a:noFill/>
          <a:ln w="38100">
            <a:solidFill>
              <a:srgbClr val="FF00FF"/>
            </a:solidFill>
            <a:round/>
            <a:headEnd/>
            <a:tailEnd type="triangle" w="med" len="med"/>
          </a:ln>
          <a:effectLst/>
        </p:spPr>
        <p:txBody>
          <a:bodyPr wrap="none" anchor="ctr"/>
          <a:lstStyle/>
          <a:p>
            <a:endParaRPr lang="en-US"/>
          </a:p>
        </p:txBody>
      </p:sp>
      <p:sp>
        <p:nvSpPr>
          <p:cNvPr id="51206" name="Text Box 1030"/>
          <p:cNvSpPr txBox="1">
            <a:spLocks noChangeArrowheads="1"/>
          </p:cNvSpPr>
          <p:nvPr/>
        </p:nvSpPr>
        <p:spPr bwMode="auto">
          <a:xfrm>
            <a:off x="2999936" y="5647006"/>
            <a:ext cx="3238500" cy="457200"/>
          </a:xfrm>
          <a:prstGeom prst="rect">
            <a:avLst/>
          </a:prstGeom>
          <a:noFill/>
          <a:ln w="9525">
            <a:noFill/>
            <a:miter lim="800000"/>
            <a:headEnd/>
            <a:tailEnd/>
          </a:ln>
          <a:effectLst/>
        </p:spPr>
        <p:txBody>
          <a:bodyPr wrap="none">
            <a:spAutoFit/>
          </a:bodyPr>
          <a:lstStyle/>
          <a:p>
            <a:r>
              <a:rPr lang="en-US" dirty="0">
                <a:solidFill>
                  <a:srgbClr val="FF0000"/>
                </a:solidFill>
              </a:rPr>
              <a:t>dipole-dipole attraction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 calcmode="lin" valueType="num">
                                      <p:cBhvr>
                                        <p:cTn id="7" dur="1000" fill="hold"/>
                                        <p:tgtEl>
                                          <p:spTgt spid="51202"/>
                                        </p:tgtEl>
                                        <p:attrNameLst>
                                          <p:attrName>ppt_w</p:attrName>
                                        </p:attrNameLst>
                                      </p:cBhvr>
                                      <p:tavLst>
                                        <p:tav tm="0">
                                          <p:val>
                                            <p:fltVal val="0"/>
                                          </p:val>
                                        </p:tav>
                                        <p:tav tm="100000">
                                          <p:val>
                                            <p:strVal val="#ppt_w"/>
                                          </p:val>
                                        </p:tav>
                                      </p:tavLst>
                                    </p:anim>
                                    <p:anim calcmode="lin" valueType="num">
                                      <p:cBhvr>
                                        <p:cTn id="8" dur="1000" fill="hold"/>
                                        <p:tgtEl>
                                          <p:spTgt spid="51202"/>
                                        </p:tgtEl>
                                        <p:attrNameLst>
                                          <p:attrName>ppt_h</p:attrName>
                                        </p:attrNameLst>
                                      </p:cBhvr>
                                      <p:tavLst>
                                        <p:tav tm="0">
                                          <p:val>
                                            <p:fltVal val="0"/>
                                          </p:val>
                                        </p:tav>
                                        <p:tav tm="100000">
                                          <p:val>
                                            <p:strVal val="#ppt_h"/>
                                          </p:val>
                                        </p:tav>
                                      </p:tavLst>
                                    </p:anim>
                                    <p:anim calcmode="lin" valueType="num">
                                      <p:cBhvr>
                                        <p:cTn id="9" dur="1000" fill="hold"/>
                                        <p:tgtEl>
                                          <p:spTgt spid="5120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1202"/>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GunShot.wav"/>
                                        </p:tgtEl>
                                      </p:cMediaNode>
                                    </p:audio>
                                  </p:sub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51204">
                                            <p:txEl>
                                              <p:pRg st="0" end="0"/>
                                            </p:txEl>
                                          </p:spTgt>
                                        </p:tgtEl>
                                        <p:attrNameLst>
                                          <p:attrName>style.visibility</p:attrName>
                                        </p:attrNameLst>
                                      </p:cBhvr>
                                      <p:to>
                                        <p:strVal val="visible"/>
                                      </p:to>
                                    </p:set>
                                    <p:anim calcmode="lin" valueType="num">
                                      <p:cBhvr additive="base">
                                        <p:cTn id="15" dur="500" fill="hold"/>
                                        <p:tgtEl>
                                          <p:spTgt spid="51204">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1204">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3" name="CarBrake.wav"/>
                                        </p:tgtEl>
                                      </p:cMediaNode>
                                    </p:audio>
                                  </p:sub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51205"/>
                                        </p:tgtEl>
                                        <p:attrNameLst>
                                          <p:attrName>style.visibility</p:attrName>
                                        </p:attrNameLst>
                                      </p:cBhvr>
                                      <p:to>
                                        <p:strVal val="visible"/>
                                      </p:to>
                                    </p:set>
                                    <p:anim calcmode="lin" valueType="num">
                                      <p:cBhvr additive="base">
                                        <p:cTn id="21" dur="500" fill="hold"/>
                                        <p:tgtEl>
                                          <p:spTgt spid="51205"/>
                                        </p:tgtEl>
                                        <p:attrNameLst>
                                          <p:attrName>ppt_x</p:attrName>
                                        </p:attrNameLst>
                                      </p:cBhvr>
                                      <p:tavLst>
                                        <p:tav tm="0">
                                          <p:val>
                                            <p:strVal val="0-#ppt_w/2"/>
                                          </p:val>
                                        </p:tav>
                                        <p:tav tm="100000">
                                          <p:val>
                                            <p:strVal val="#ppt_x"/>
                                          </p:val>
                                        </p:tav>
                                      </p:tavLst>
                                    </p:anim>
                                    <p:anim calcmode="lin" valueType="num">
                                      <p:cBhvr additive="base">
                                        <p:cTn id="22" dur="500" fill="hold"/>
                                        <p:tgtEl>
                                          <p:spTgt spid="5120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1206">
                                            <p:txEl>
                                              <p:pRg st="0" end="0"/>
                                            </p:txEl>
                                          </p:spTgt>
                                        </p:tgtEl>
                                        <p:attrNameLst>
                                          <p:attrName>style.visibility</p:attrName>
                                        </p:attrNameLst>
                                      </p:cBhvr>
                                      <p:to>
                                        <p:strVal val="visible"/>
                                      </p:to>
                                    </p:set>
                                    <p:animEffect transition="in" filter="box(out)">
                                      <p:cBhvr>
                                        <p:cTn id="27" dur="500"/>
                                        <p:tgtEl>
                                          <p:spTgt spid="51206">
                                            <p:txEl>
                                              <p:pRg st="0" end="0"/>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nimBg="1" autoUpdateAnimBg="0"/>
      <p:bldP spid="51204" grpId="0" build="p" autoUpdateAnimBg="0"/>
      <p:bldP spid="51205" grpId="0" animBg="1"/>
      <p:bldP spid="51206"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1" name="TextBox 5"/>
          <p:cNvSpPr txBox="1">
            <a:spLocks noChangeArrowheads="1"/>
          </p:cNvSpPr>
          <p:nvPr/>
        </p:nvSpPr>
        <p:spPr bwMode="auto">
          <a:xfrm>
            <a:off x="0" y="5657671"/>
            <a:ext cx="9144000" cy="1200329"/>
          </a:xfrm>
          <a:prstGeom prst="rect">
            <a:avLst/>
          </a:prstGeom>
          <a:noFill/>
          <a:ln w="9525">
            <a:noFill/>
            <a:miter lim="800000"/>
            <a:headEnd/>
            <a:tailEnd/>
          </a:ln>
        </p:spPr>
        <p:txBody>
          <a:bodyPr>
            <a:spAutoFit/>
          </a:bodyPr>
          <a:lstStyle/>
          <a:p>
            <a:pPr algn="just"/>
            <a:r>
              <a:rPr lang="en-US" altLang="zh-CN" sz="1800" dirty="0">
                <a:ea typeface="宋体" charset="-122"/>
              </a:rPr>
              <a:t>Induced dipoles interacting with each other. This type of interaction produces </a:t>
            </a:r>
            <a:r>
              <a:rPr lang="en-US" altLang="zh-CN" sz="1800" b="1" dirty="0">
                <a:ea typeface="宋体" charset="-122"/>
              </a:rPr>
              <a:t>dispersion forces</a:t>
            </a:r>
            <a:r>
              <a:rPr lang="en-US" altLang="zh-CN" sz="1800" dirty="0">
                <a:ea typeface="宋体" charset="-122"/>
              </a:rPr>
              <a:t>, which arise as a result of </a:t>
            </a:r>
            <a:r>
              <a:rPr lang="en-US" altLang="zh-CN" sz="1800" b="1" dirty="0">
                <a:ea typeface="宋体" charset="-122"/>
              </a:rPr>
              <a:t>temporary dipoles induced</a:t>
            </a:r>
            <a:r>
              <a:rPr lang="en-US" altLang="zh-CN" sz="1800" dirty="0">
                <a:ea typeface="宋体" charset="-122"/>
              </a:rPr>
              <a:t> in atoms or molecules, is responsible for the condensation of </a:t>
            </a:r>
            <a:r>
              <a:rPr lang="en-US" altLang="zh-CN" sz="1800" dirty="0" err="1">
                <a:ea typeface="宋体" charset="-122"/>
              </a:rPr>
              <a:t>nonpolar</a:t>
            </a:r>
            <a:r>
              <a:rPr lang="en-US" altLang="zh-CN" sz="1800" dirty="0">
                <a:ea typeface="宋体" charset="-122"/>
              </a:rPr>
              <a:t> gases.</a:t>
            </a:r>
          </a:p>
          <a:p>
            <a:pPr algn="just"/>
            <a:r>
              <a:rPr lang="en-US" altLang="zh-CN" sz="1800" b="1" dirty="0">
                <a:solidFill>
                  <a:srgbClr val="FF0000"/>
                </a:solidFill>
                <a:ea typeface="宋体" charset="-122"/>
              </a:rPr>
              <a:t>**Dispersion force exists between all species.</a:t>
            </a:r>
          </a:p>
        </p:txBody>
      </p:sp>
      <p:sp>
        <p:nvSpPr>
          <p:cNvPr id="11267" name="TextBox 4"/>
          <p:cNvSpPr txBox="1">
            <a:spLocks noChangeArrowheads="1"/>
          </p:cNvSpPr>
          <p:nvPr/>
        </p:nvSpPr>
        <p:spPr bwMode="auto">
          <a:xfrm>
            <a:off x="27708" y="573891"/>
            <a:ext cx="9130146" cy="2336024"/>
          </a:xfrm>
          <a:prstGeom prst="rect">
            <a:avLst/>
          </a:prstGeom>
          <a:noFill/>
          <a:ln w="9525">
            <a:noFill/>
            <a:miter lim="800000"/>
            <a:headEnd/>
            <a:tailEnd/>
          </a:ln>
        </p:spPr>
        <p:txBody>
          <a:bodyPr wrap="square">
            <a:spAutoFit/>
          </a:bodyPr>
          <a:lstStyle/>
          <a:p>
            <a:pPr algn="just" eaLnBrk="1" hangingPunct="1">
              <a:lnSpc>
                <a:spcPct val="90000"/>
              </a:lnSpc>
            </a:pPr>
            <a:r>
              <a:rPr lang="en-US" altLang="zh-CN" sz="1800" dirty="0">
                <a:ea typeface="宋体" charset="-122"/>
              </a:rPr>
              <a:t>If we place a molecule next to a polar molecule, the </a:t>
            </a:r>
            <a:r>
              <a:rPr lang="en-US" altLang="zh-CN" sz="1800" dirty="0" smtClean="0">
                <a:ea typeface="宋体" charset="-122"/>
              </a:rPr>
              <a:t>electric field of the </a:t>
            </a:r>
            <a:r>
              <a:rPr lang="en-US" altLang="zh-CN" sz="1800" dirty="0">
                <a:ea typeface="宋体" charset="-122"/>
              </a:rPr>
              <a:t>dipole exerts a force on the electrons of the other </a:t>
            </a:r>
            <a:r>
              <a:rPr lang="en-US" altLang="zh-CN" sz="1800" dirty="0" smtClean="0">
                <a:ea typeface="宋体" charset="-122"/>
              </a:rPr>
              <a:t>molecule, resulting </a:t>
            </a:r>
            <a:r>
              <a:rPr lang="en-US" altLang="zh-CN" sz="1800" dirty="0">
                <a:ea typeface="宋体" charset="-122"/>
              </a:rPr>
              <a:t>in an induced dipole</a:t>
            </a:r>
            <a:r>
              <a:rPr lang="en-US" altLang="zh-CN" sz="1800" dirty="0" smtClean="0">
                <a:ea typeface="宋体" charset="-122"/>
              </a:rPr>
              <a:t>.</a:t>
            </a:r>
          </a:p>
          <a:p>
            <a:pPr algn="just" eaLnBrk="1" hangingPunct="1">
              <a:lnSpc>
                <a:spcPct val="90000"/>
              </a:lnSpc>
            </a:pPr>
            <a:endParaRPr lang="en-US" altLang="zh-CN" sz="1800" dirty="0">
              <a:ea typeface="宋体" charset="-122"/>
            </a:endParaRPr>
          </a:p>
          <a:p>
            <a:pPr algn="just" eaLnBrk="1" hangingPunct="1">
              <a:lnSpc>
                <a:spcPct val="90000"/>
              </a:lnSpc>
            </a:pPr>
            <a:r>
              <a:rPr lang="en-US" altLang="zh-CN" sz="1800" dirty="0">
                <a:ea typeface="宋体" charset="-122"/>
              </a:rPr>
              <a:t>The polarizability is a measure of how large an induced dipole </a:t>
            </a:r>
            <a:r>
              <a:rPr lang="en-US" altLang="zh-CN" sz="1800" dirty="0" smtClean="0">
                <a:ea typeface="宋体" charset="-122"/>
              </a:rPr>
              <a:t>is produced </a:t>
            </a:r>
            <a:r>
              <a:rPr lang="en-US" altLang="zh-CN" sz="1800" dirty="0">
                <a:ea typeface="宋体" charset="-122"/>
              </a:rPr>
              <a:t>for a given electric </a:t>
            </a:r>
            <a:r>
              <a:rPr lang="en-US" altLang="zh-CN" sz="1800" dirty="0" smtClean="0">
                <a:ea typeface="宋体" charset="-122"/>
              </a:rPr>
              <a:t>field.</a:t>
            </a:r>
          </a:p>
          <a:p>
            <a:pPr algn="just" eaLnBrk="1" hangingPunct="1">
              <a:lnSpc>
                <a:spcPct val="90000"/>
              </a:lnSpc>
            </a:pPr>
            <a:endParaRPr lang="en-US" altLang="zh-CN" sz="1800" dirty="0">
              <a:ea typeface="宋体" charset="-122"/>
            </a:endParaRPr>
          </a:p>
          <a:p>
            <a:pPr algn="just" eaLnBrk="1" hangingPunct="1">
              <a:lnSpc>
                <a:spcPct val="90000"/>
              </a:lnSpc>
            </a:pPr>
            <a:r>
              <a:rPr lang="en-US" altLang="zh-CN" sz="1800" dirty="0" smtClean="0">
                <a:ea typeface="宋体" charset="-122"/>
              </a:rPr>
              <a:t>Polarizability </a:t>
            </a:r>
            <a:r>
              <a:rPr lang="en-US" altLang="zh-CN" sz="1800" dirty="0">
                <a:ea typeface="宋体" charset="-122"/>
              </a:rPr>
              <a:t>allows gases containing atoms or nonpolar molecules (</a:t>
            </a:r>
            <a:r>
              <a:rPr lang="en-US" altLang="zh-CN" sz="1800" dirty="0" err="1">
                <a:ea typeface="宋体" charset="-122"/>
              </a:rPr>
              <a:t>e.g.He</a:t>
            </a:r>
            <a:r>
              <a:rPr lang="en-US" altLang="zh-CN" sz="1800" dirty="0">
                <a:ea typeface="宋体" charset="-122"/>
              </a:rPr>
              <a:t>, N</a:t>
            </a:r>
            <a:r>
              <a:rPr lang="en-US" altLang="zh-CN" sz="1800" baseline="-25000" dirty="0" smtClean="0">
                <a:ea typeface="宋体" charset="-122"/>
              </a:rPr>
              <a:t>2</a:t>
            </a:r>
            <a:r>
              <a:rPr lang="en-US" altLang="zh-CN" sz="1800" dirty="0" smtClean="0">
                <a:ea typeface="宋体" charset="-122"/>
              </a:rPr>
              <a:t>) to condense. </a:t>
            </a:r>
            <a:r>
              <a:rPr lang="en-US" altLang="en-US" sz="1800" dirty="0" smtClean="0"/>
              <a:t>These forces are </a:t>
            </a:r>
            <a:r>
              <a:rPr lang="en-US" altLang="en-US" sz="1800" u="sng" dirty="0" smtClean="0"/>
              <a:t>present in all molecules</a:t>
            </a:r>
            <a:r>
              <a:rPr lang="en-US" altLang="en-US" sz="1800" dirty="0" smtClean="0"/>
              <a:t>, whether they are polar or nonpolar.</a:t>
            </a:r>
            <a:endParaRPr lang="en-US" altLang="en-US" sz="1800" dirty="0"/>
          </a:p>
        </p:txBody>
      </p:sp>
      <p:sp>
        <p:nvSpPr>
          <p:cNvPr id="11268" name="TextBox 5"/>
          <p:cNvSpPr txBox="1">
            <a:spLocks noChangeArrowheads="1"/>
          </p:cNvSpPr>
          <p:nvPr/>
        </p:nvSpPr>
        <p:spPr bwMode="auto">
          <a:xfrm>
            <a:off x="13854" y="4807527"/>
            <a:ext cx="9130145" cy="584775"/>
          </a:xfrm>
          <a:prstGeom prst="rect">
            <a:avLst/>
          </a:prstGeom>
          <a:noFill/>
          <a:ln w="9525">
            <a:noFill/>
            <a:miter lim="800000"/>
            <a:headEnd/>
            <a:tailEnd/>
          </a:ln>
        </p:spPr>
        <p:txBody>
          <a:bodyPr wrap="square">
            <a:spAutoFit/>
          </a:bodyPr>
          <a:lstStyle/>
          <a:p>
            <a:pPr algn="l"/>
            <a:r>
              <a:rPr lang="en-US" altLang="zh-CN" sz="1600" dirty="0">
                <a:ea typeface="宋体" charset="-122"/>
              </a:rPr>
              <a:t>At any instant it is likely that the atom has a dipole moment created by a specific positions of electrons. This dipole moment is called </a:t>
            </a:r>
            <a:r>
              <a:rPr lang="en-US" altLang="zh-CN" sz="1600" b="1" dirty="0">
                <a:ea typeface="宋体" charset="-122"/>
              </a:rPr>
              <a:t>instantaneous dipole</a:t>
            </a:r>
            <a:r>
              <a:rPr lang="en-US" altLang="zh-CN" sz="1600" dirty="0">
                <a:ea typeface="宋体" charset="-122"/>
              </a:rPr>
              <a:t>.</a:t>
            </a:r>
          </a:p>
        </p:txBody>
      </p:sp>
      <p:sp>
        <p:nvSpPr>
          <p:cNvPr id="11269" name="TextBox 15"/>
          <p:cNvSpPr txBox="1">
            <a:spLocks noChangeArrowheads="1"/>
          </p:cNvSpPr>
          <p:nvPr/>
        </p:nvSpPr>
        <p:spPr bwMode="auto">
          <a:xfrm>
            <a:off x="1939636" y="74667"/>
            <a:ext cx="5556329" cy="400110"/>
          </a:xfrm>
          <a:prstGeom prst="rect">
            <a:avLst/>
          </a:prstGeom>
          <a:noFill/>
          <a:ln w="9525">
            <a:noFill/>
            <a:miter lim="800000"/>
            <a:headEnd/>
            <a:tailEnd/>
          </a:ln>
        </p:spPr>
        <p:txBody>
          <a:bodyPr wrap="none">
            <a:spAutoFit/>
          </a:bodyPr>
          <a:lstStyle/>
          <a:p>
            <a:r>
              <a:rPr lang="en-US" altLang="zh-CN" sz="2000" b="1" i="1" u="sng" dirty="0">
                <a:solidFill>
                  <a:srgbClr val="FF0000"/>
                </a:solidFill>
                <a:ea typeface="宋体" charset="-122"/>
              </a:rPr>
              <a:t>London Dispersion Force (Dispersion force)</a:t>
            </a:r>
            <a:endParaRPr lang="en-US" altLang="zh-CN" sz="2000" u="sng" dirty="0">
              <a:solidFill>
                <a:srgbClr val="FF0000"/>
              </a:solidFill>
              <a:ea typeface="宋体" charset="-122"/>
            </a:endParaRPr>
          </a:p>
        </p:txBody>
      </p:sp>
      <p:pic>
        <p:nvPicPr>
          <p:cNvPr id="8" name="Picture 1028" descr="11_05"/>
          <p:cNvPicPr>
            <a:picLocks noChangeAspect="1" noChangeArrowheads="1"/>
          </p:cNvPicPr>
          <p:nvPr/>
        </p:nvPicPr>
        <p:blipFill>
          <a:blip r:embed="rId2"/>
          <a:srcRect t="6950"/>
          <a:stretch>
            <a:fillRect/>
          </a:stretch>
        </p:blipFill>
        <p:spPr bwMode="auto">
          <a:xfrm>
            <a:off x="13854" y="2923309"/>
            <a:ext cx="9144000" cy="168598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7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p:bldP spid="1126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ChangeArrowheads="1"/>
          </p:cNvSpPr>
          <p:nvPr/>
        </p:nvSpPr>
        <p:spPr bwMode="auto">
          <a:xfrm>
            <a:off x="3962400" y="3429000"/>
            <a:ext cx="304800" cy="3048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19" name="Rectangle 7"/>
          <p:cNvSpPr>
            <a:spLocks noChangeArrowheads="1"/>
          </p:cNvSpPr>
          <p:nvPr/>
        </p:nvSpPr>
        <p:spPr bwMode="auto">
          <a:xfrm>
            <a:off x="2590800" y="1905000"/>
            <a:ext cx="304800" cy="3048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20" name="Oval 8"/>
          <p:cNvSpPr>
            <a:spLocks noChangeArrowheads="1"/>
          </p:cNvSpPr>
          <p:nvPr/>
        </p:nvSpPr>
        <p:spPr bwMode="auto">
          <a:xfrm>
            <a:off x="2495550" y="2409825"/>
            <a:ext cx="304800" cy="152400"/>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
        <p:nvSpPr>
          <p:cNvPr id="9221" name="Oval 9"/>
          <p:cNvSpPr>
            <a:spLocks noChangeArrowheads="1"/>
          </p:cNvSpPr>
          <p:nvPr/>
        </p:nvSpPr>
        <p:spPr bwMode="auto">
          <a:xfrm>
            <a:off x="2481263" y="2986088"/>
            <a:ext cx="304800" cy="152400"/>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
        <p:nvSpPr>
          <p:cNvPr id="9222" name="Rectangle 14"/>
          <p:cNvSpPr>
            <a:spLocks noGrp="1" noChangeArrowheads="1"/>
          </p:cNvSpPr>
          <p:nvPr>
            <p:ph type="title"/>
          </p:nvPr>
        </p:nvSpPr>
        <p:spPr>
          <a:xfrm>
            <a:off x="0" y="9525"/>
            <a:ext cx="9047018" cy="625982"/>
          </a:xfrm>
        </p:spPr>
        <p:txBody>
          <a:bodyPr/>
          <a:lstStyle/>
          <a:p>
            <a:pPr eaLnBrk="1" hangingPunct="1"/>
            <a:r>
              <a:rPr lang="en-US" altLang="en-US" dirty="0" smtClean="0"/>
              <a:t>London Dispersion Forces</a:t>
            </a:r>
          </a:p>
        </p:txBody>
      </p:sp>
      <p:sp>
        <p:nvSpPr>
          <p:cNvPr id="9223" name="Rectangle 16"/>
          <p:cNvSpPr>
            <a:spLocks noGrp="1" noChangeArrowheads="1"/>
          </p:cNvSpPr>
          <p:nvPr>
            <p:ph idx="1"/>
          </p:nvPr>
        </p:nvSpPr>
        <p:spPr>
          <a:xfrm>
            <a:off x="-48491" y="742629"/>
            <a:ext cx="9144000" cy="1833563"/>
          </a:xfrm>
        </p:spPr>
        <p:txBody>
          <a:bodyPr/>
          <a:lstStyle/>
          <a:p>
            <a:pPr algn="just" eaLnBrk="1" hangingPunct="1">
              <a:lnSpc>
                <a:spcPct val="90000"/>
              </a:lnSpc>
            </a:pPr>
            <a:r>
              <a:rPr lang="en-US" altLang="en-US" sz="2000" dirty="0">
                <a:solidFill>
                  <a:srgbClr val="FF0000"/>
                </a:solidFill>
                <a:latin typeface="Times New Roman" panose="02020603050405020304" pitchFamily="18" charset="0"/>
                <a:cs typeface="Times New Roman" panose="02020603050405020304" pitchFamily="18" charset="0"/>
              </a:rPr>
              <a:t>The London dispersion force is a temporary attractive force that results when the electrons in two adjacent atoms occupy positions that make the atoms form temporary dipoles.</a:t>
            </a:r>
          </a:p>
          <a:p>
            <a:pPr algn="just" eaLnBrk="1" hangingPunct="1">
              <a:lnSpc>
                <a:spcPct val="90000"/>
              </a:lnSpc>
            </a:pPr>
            <a:endParaRPr lang="en-US" altLang="en-US" sz="100" dirty="0" smtClean="0">
              <a:solidFill>
                <a:srgbClr val="FF0000"/>
              </a:solidFill>
              <a:latin typeface="Times New Roman" panose="02020603050405020304" pitchFamily="18" charset="0"/>
              <a:cs typeface="Times New Roman" panose="02020603050405020304" pitchFamily="18" charset="0"/>
            </a:endParaRPr>
          </a:p>
          <a:p>
            <a:pPr algn="just" eaLnBrk="1" hangingPunct="1">
              <a:lnSpc>
                <a:spcPct val="90000"/>
              </a:lnSpc>
            </a:pPr>
            <a:r>
              <a:rPr lang="en-US" sz="2000" dirty="0" smtClean="0">
                <a:latin typeface="Times New Roman" panose="02020603050405020304" pitchFamily="18" charset="0"/>
                <a:cs typeface="Times New Roman" panose="02020603050405020304" pitchFamily="18" charset="0"/>
              </a:rPr>
              <a:t>Also called </a:t>
            </a:r>
            <a:r>
              <a:rPr lang="en-US" sz="2000" b="1" dirty="0" smtClean="0">
                <a:solidFill>
                  <a:srgbClr val="FF0000"/>
                </a:solidFill>
                <a:latin typeface="Times New Roman" panose="02020603050405020304" pitchFamily="18" charset="0"/>
                <a:cs typeface="Times New Roman" panose="02020603050405020304" pitchFamily="18" charset="0"/>
              </a:rPr>
              <a:t>induced </a:t>
            </a:r>
            <a:r>
              <a:rPr lang="en-US" sz="2000" b="1" dirty="0">
                <a:solidFill>
                  <a:srgbClr val="FF0000"/>
                </a:solidFill>
                <a:latin typeface="Times New Roman" panose="02020603050405020304" pitchFamily="18" charset="0"/>
                <a:cs typeface="Times New Roman" panose="02020603050405020304" pitchFamily="18" charset="0"/>
              </a:rPr>
              <a:t>dipole-induced dipole </a:t>
            </a:r>
            <a:r>
              <a:rPr lang="en-US" sz="2000" b="1" dirty="0" smtClean="0">
                <a:solidFill>
                  <a:srgbClr val="FF0000"/>
                </a:solidFill>
                <a:latin typeface="Times New Roman" panose="02020603050405020304" pitchFamily="18" charset="0"/>
                <a:cs typeface="Times New Roman" panose="02020603050405020304" pitchFamily="18" charset="0"/>
              </a:rPr>
              <a:t>attraction</a:t>
            </a:r>
            <a:r>
              <a:rPr lang="en-US" sz="2000" dirty="0" smtClean="0">
                <a:latin typeface="Times New Roman" panose="02020603050405020304" pitchFamily="18" charset="0"/>
                <a:cs typeface="Times New Roman" panose="02020603050405020304" pitchFamily="18" charset="0"/>
              </a:rPr>
              <a:t>, they cause </a:t>
            </a:r>
            <a:r>
              <a:rPr lang="en-US" sz="2000" dirty="0">
                <a:latin typeface="Times New Roman" panose="02020603050405020304" pitchFamily="18" charset="0"/>
                <a:cs typeface="Times New Roman" panose="02020603050405020304" pitchFamily="18" charset="0"/>
              </a:rPr>
              <a:t>nonpolar substances to condense to liquids and to freeze into solids when the temperature is lowered sufficiently</a:t>
            </a:r>
            <a:r>
              <a:rPr lang="en-US" sz="2000" dirty="0" smtClean="0">
                <a:latin typeface="Times New Roman" panose="02020603050405020304" pitchFamily="18" charset="0"/>
                <a:cs typeface="Times New Roman" panose="02020603050405020304" pitchFamily="18" charset="0"/>
              </a:rPr>
              <a:t>.</a:t>
            </a:r>
          </a:p>
          <a:p>
            <a:pPr algn="just" eaLnBrk="1" hangingPunct="1">
              <a:lnSpc>
                <a:spcPct val="90000"/>
              </a:lnSpc>
            </a:pPr>
            <a:endParaRPr lang="en-US" altLang="en-US" sz="300" dirty="0">
              <a:latin typeface="Times New Roman" panose="02020603050405020304" pitchFamily="18" charset="0"/>
              <a:cs typeface="Times New Roman" panose="02020603050405020304" pitchFamily="18" charset="0"/>
            </a:endParaRPr>
          </a:p>
          <a:p>
            <a:pPr algn="just" eaLnBrk="1" hangingPunct="1">
              <a:lnSpc>
                <a:spcPct val="90000"/>
              </a:lnSpc>
            </a:pPr>
            <a:r>
              <a:rPr lang="en-US" sz="2000" dirty="0" smtClean="0">
                <a:latin typeface="Times New Roman" panose="02020603050405020304" pitchFamily="18" charset="0"/>
                <a:cs typeface="Times New Roman" panose="02020603050405020304" pitchFamily="18" charset="0"/>
              </a:rPr>
              <a:t>Owing to the </a:t>
            </a:r>
            <a:r>
              <a:rPr lang="en-US" sz="2000" dirty="0">
                <a:latin typeface="Times New Roman" panose="02020603050405020304" pitchFamily="18" charset="0"/>
                <a:cs typeface="Times New Roman" panose="02020603050405020304" pitchFamily="18" charset="0"/>
              </a:rPr>
              <a:t>constant motion of the electrons, an atom or molecule can develop a temporary (instantaneous) dipole when its electrons are distributed unsymmetrically about the nucleus</a:t>
            </a:r>
            <a:r>
              <a:rPr lang="en-US" sz="2000" dirty="0" smtClean="0">
                <a:latin typeface="Times New Roman" panose="02020603050405020304" pitchFamily="18" charset="0"/>
                <a:cs typeface="Times New Roman" panose="02020603050405020304" pitchFamily="18" charset="0"/>
              </a:rPr>
              <a:t>.</a:t>
            </a:r>
          </a:p>
          <a:p>
            <a:pPr algn="just" eaLnBrk="1" hangingPunct="1">
              <a:lnSpc>
                <a:spcPct val="90000"/>
              </a:lnSpc>
            </a:pPr>
            <a:endParaRPr lang="en-US" altLang="en-US" sz="1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second atom or molecule, in turn, can be distorted by the appearance of the dipole in the first atom or molecule (because electrons repel one another) which leads to an electrostatic attraction between the two atoms or molecules.</a:t>
            </a:r>
          </a:p>
          <a:p>
            <a:pPr marL="114300" indent="0">
              <a:buNone/>
            </a:pP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altLang="en-US" sz="2000" dirty="0" smtClean="0">
              <a:latin typeface="Times New Roman" panose="02020603050405020304" pitchFamily="18" charset="0"/>
              <a:cs typeface="Times New Roman" panose="02020603050405020304" pitchFamily="18" charset="0"/>
            </a:endParaRPr>
          </a:p>
        </p:txBody>
      </p:sp>
      <p:pic>
        <p:nvPicPr>
          <p:cNvPr id="3074" name="Picture 2" descr="https://www.chem.purdue.edu/gchelp/liquids/symunsy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80" y="4876800"/>
            <a:ext cx="4438650" cy="194121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chem.purdue.edu/gchelp/liquids/ununsy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109" y="5282035"/>
            <a:ext cx="4357255" cy="723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015345" y="6005935"/>
            <a:ext cx="4128655" cy="738664"/>
          </a:xfrm>
          <a:prstGeom prst="rect">
            <a:avLst/>
          </a:prstGeom>
          <a:noFill/>
        </p:spPr>
        <p:txBody>
          <a:bodyPr wrap="square" rtlCol="0">
            <a:spAutoFit/>
          </a:bodyPr>
          <a:lstStyle/>
          <a:p>
            <a:pPr algn="just"/>
            <a:r>
              <a:rPr lang="en-US" b="1" dirty="0">
                <a:solidFill>
                  <a:srgbClr val="FF0000"/>
                </a:solidFill>
              </a:rPr>
              <a:t>Dispersion forces are present between any two molecules (even polar molecules) when they are almost touching.</a:t>
            </a:r>
          </a:p>
        </p:txBody>
      </p:sp>
    </p:spTree>
    <p:extLst>
      <p:ext uri="{BB962C8B-B14F-4D97-AF65-F5344CB8AC3E}">
        <p14:creationId xmlns:p14="http://schemas.microsoft.com/office/powerpoint/2010/main" val="920546197"/>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p:cNvSpPr>
            <a:spLocks noChangeArrowheads="1"/>
          </p:cNvSpPr>
          <p:nvPr/>
        </p:nvSpPr>
        <p:spPr bwMode="auto">
          <a:xfrm>
            <a:off x="3962400" y="3429000"/>
            <a:ext cx="304800" cy="3048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19" name="Rectangle 7"/>
          <p:cNvSpPr>
            <a:spLocks noChangeArrowheads="1"/>
          </p:cNvSpPr>
          <p:nvPr/>
        </p:nvSpPr>
        <p:spPr bwMode="auto">
          <a:xfrm>
            <a:off x="2590800" y="1905000"/>
            <a:ext cx="304800" cy="304800"/>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ltLang="en-US"/>
          </a:p>
        </p:txBody>
      </p:sp>
      <p:sp>
        <p:nvSpPr>
          <p:cNvPr id="9220" name="Oval 8"/>
          <p:cNvSpPr>
            <a:spLocks noChangeArrowheads="1"/>
          </p:cNvSpPr>
          <p:nvPr/>
        </p:nvSpPr>
        <p:spPr bwMode="auto">
          <a:xfrm>
            <a:off x="2495550" y="2409825"/>
            <a:ext cx="304800" cy="152400"/>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
        <p:nvSpPr>
          <p:cNvPr id="9221" name="Oval 9"/>
          <p:cNvSpPr>
            <a:spLocks noChangeArrowheads="1"/>
          </p:cNvSpPr>
          <p:nvPr/>
        </p:nvSpPr>
        <p:spPr bwMode="auto">
          <a:xfrm>
            <a:off x="2481263" y="2986088"/>
            <a:ext cx="304800" cy="152400"/>
          </a:xfrm>
          <a:prstGeom prst="ellipse">
            <a:avLst/>
          </a:prstGeom>
          <a:solidFill>
            <a:schemeClr val="bg1"/>
          </a:solidFill>
          <a:ln>
            <a:noFill/>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ltLang="en-US"/>
          </a:p>
        </p:txBody>
      </p:sp>
      <p:sp>
        <p:nvSpPr>
          <p:cNvPr id="9222" name="Rectangle 14"/>
          <p:cNvSpPr>
            <a:spLocks noGrp="1" noChangeArrowheads="1"/>
          </p:cNvSpPr>
          <p:nvPr>
            <p:ph type="title"/>
          </p:nvPr>
        </p:nvSpPr>
        <p:spPr>
          <a:xfrm>
            <a:off x="0" y="426674"/>
            <a:ext cx="9047018" cy="625982"/>
          </a:xfrm>
        </p:spPr>
        <p:txBody>
          <a:bodyPr/>
          <a:lstStyle/>
          <a:p>
            <a:pPr eaLnBrk="1" hangingPunct="1"/>
            <a:r>
              <a:rPr lang="en-US" altLang="en-US" sz="3600" dirty="0" smtClean="0"/>
              <a:t>London Dispersion Forces</a:t>
            </a:r>
          </a:p>
        </p:txBody>
      </p:sp>
      <p:sp>
        <p:nvSpPr>
          <p:cNvPr id="9223" name="Rectangle 16"/>
          <p:cNvSpPr>
            <a:spLocks noGrp="1" noChangeArrowheads="1"/>
          </p:cNvSpPr>
          <p:nvPr>
            <p:ph idx="1"/>
          </p:nvPr>
        </p:nvSpPr>
        <p:spPr>
          <a:xfrm>
            <a:off x="-48491" y="1331118"/>
            <a:ext cx="9144000" cy="1833563"/>
          </a:xfrm>
        </p:spPr>
        <p:txBody>
          <a:bodyPr/>
          <a:lstStyle/>
          <a:p>
            <a:pPr algn="just" eaLnBrk="1" hangingPunct="1">
              <a:lnSpc>
                <a:spcPct val="90000"/>
              </a:lnSpc>
            </a:pPr>
            <a:r>
              <a:rPr lang="en-US" altLang="en-US" sz="1600" dirty="0" smtClean="0">
                <a:solidFill>
                  <a:srgbClr val="FF0000"/>
                </a:solidFill>
                <a:latin typeface="Times New Roman" panose="02020603050405020304" pitchFamily="18" charset="0"/>
                <a:cs typeface="Times New Roman" panose="02020603050405020304" pitchFamily="18" charset="0"/>
              </a:rPr>
              <a:t>When a nonpolar particle (in this case a helium atom) is temporarily polarized to allow dispersion force to form.</a:t>
            </a:r>
          </a:p>
          <a:p>
            <a:pPr marL="114300" indent="0" algn="just" eaLnBrk="1" hangingPunct="1">
              <a:lnSpc>
                <a:spcPct val="90000"/>
              </a:lnSpc>
              <a:buNone/>
            </a:pPr>
            <a:endParaRPr lang="en-US" altLang="en-US" sz="1600" dirty="0" smtClean="0">
              <a:latin typeface="Times New Roman" panose="02020603050405020304" pitchFamily="18" charset="0"/>
              <a:cs typeface="Times New Roman" panose="02020603050405020304" pitchFamily="18" charset="0"/>
            </a:endParaRPr>
          </a:p>
          <a:p>
            <a:pPr algn="just" eaLnBrk="1" hangingPunct="1">
              <a:lnSpc>
                <a:spcPct val="90000"/>
              </a:lnSpc>
            </a:pPr>
            <a:r>
              <a:rPr lang="en-US" altLang="en-US" sz="1600" dirty="0" smtClean="0">
                <a:latin typeface="Times New Roman" panose="02020603050405020304" pitchFamily="18" charset="0"/>
                <a:cs typeface="Times New Roman" panose="02020603050405020304" pitchFamily="18" charset="0"/>
              </a:rPr>
              <a:t>The </a:t>
            </a:r>
            <a:r>
              <a:rPr lang="en-US" altLang="en-US" sz="1600" dirty="0">
                <a:latin typeface="Times New Roman" panose="02020603050405020304" pitchFamily="18" charset="0"/>
                <a:cs typeface="Times New Roman" panose="02020603050405020304" pitchFamily="18" charset="0"/>
              </a:rPr>
              <a:t>tendency of an electron cloud to distort in </a:t>
            </a:r>
            <a:r>
              <a:rPr lang="en-US" altLang="en-US" sz="1600" dirty="0" smtClean="0">
                <a:latin typeface="Times New Roman" panose="02020603050405020304" pitchFamily="18" charset="0"/>
                <a:cs typeface="Times New Roman" panose="02020603050405020304" pitchFamily="18" charset="0"/>
              </a:rPr>
              <a:t>a </a:t>
            </a:r>
            <a:r>
              <a:rPr lang="en-US" altLang="en-US" sz="1600" dirty="0">
                <a:latin typeface="Times New Roman" panose="02020603050405020304" pitchFamily="18" charset="0"/>
                <a:cs typeface="Times New Roman" panose="02020603050405020304" pitchFamily="18" charset="0"/>
              </a:rPr>
              <a:t>way </a:t>
            </a:r>
            <a:r>
              <a:rPr lang="en-US" altLang="en-US" sz="1600" dirty="0" smtClean="0">
                <a:latin typeface="Times New Roman" panose="02020603050405020304" pitchFamily="18" charset="0"/>
                <a:cs typeface="Times New Roman" panose="02020603050405020304" pitchFamily="18" charset="0"/>
              </a:rPr>
              <a:t>that it induces an instant dipole is </a:t>
            </a:r>
            <a:r>
              <a:rPr lang="en-US" altLang="en-US" sz="1600" dirty="0">
                <a:latin typeface="Times New Roman" panose="02020603050405020304" pitchFamily="18" charset="0"/>
                <a:cs typeface="Times New Roman" panose="02020603050405020304" pitchFamily="18" charset="0"/>
              </a:rPr>
              <a:t>called </a:t>
            </a:r>
            <a:r>
              <a:rPr lang="en-US" altLang="en-US" sz="1600" b="1" dirty="0">
                <a:solidFill>
                  <a:srgbClr val="FF0000"/>
                </a:solidFill>
                <a:latin typeface="Times New Roman" panose="02020603050405020304" pitchFamily="18" charset="0"/>
                <a:cs typeface="Times New Roman" panose="02020603050405020304" pitchFamily="18" charset="0"/>
              </a:rPr>
              <a:t>polarizability</a:t>
            </a:r>
            <a:r>
              <a:rPr lang="en-US" altLang="en-US" sz="1600" b="1" dirty="0" smtClean="0">
                <a:solidFill>
                  <a:srgbClr val="FF0000"/>
                </a:solidFill>
                <a:latin typeface="Times New Roman" panose="02020603050405020304" pitchFamily="18" charset="0"/>
                <a:cs typeface="Times New Roman" panose="02020603050405020304" pitchFamily="18" charset="0"/>
              </a:rPr>
              <a:t>.</a:t>
            </a:r>
            <a:endParaRPr lang="en-US" altLang="en-US" sz="1600" b="1" dirty="0">
              <a:solidFill>
                <a:srgbClr val="FF0000"/>
              </a:solidFill>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a:t>
            </a:r>
            <a:r>
              <a:rPr lang="en-US" sz="1600" dirty="0">
                <a:solidFill>
                  <a:srgbClr val="FF0000"/>
                </a:solidFill>
                <a:latin typeface="Times New Roman" panose="02020603050405020304" pitchFamily="18" charset="0"/>
                <a:cs typeface="Times New Roman" panose="02020603050405020304" pitchFamily="18" charset="0"/>
              </a:rPr>
              <a:t>more loosely held the electrons </a:t>
            </a:r>
            <a:r>
              <a:rPr lang="en-US" sz="1600" dirty="0">
                <a:latin typeface="Times New Roman" panose="02020603050405020304" pitchFamily="18" charset="0"/>
                <a:cs typeface="Times New Roman" panose="02020603050405020304" pitchFamily="18" charset="0"/>
              </a:rPr>
              <a:t>are, the </a:t>
            </a:r>
            <a:r>
              <a:rPr lang="en-US" sz="1600" dirty="0">
                <a:solidFill>
                  <a:srgbClr val="FF0000"/>
                </a:solidFill>
                <a:latin typeface="Times New Roman" panose="02020603050405020304" pitchFamily="18" charset="0"/>
                <a:cs typeface="Times New Roman" panose="02020603050405020304" pitchFamily="18" charset="0"/>
              </a:rPr>
              <a:t>larger the polarizability</a:t>
            </a:r>
            <a:r>
              <a:rPr lang="en-US" sz="1600" dirty="0" smtClean="0">
                <a:solidFill>
                  <a:srgbClr val="FF0000"/>
                </a:solidFill>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=&gt;&gt;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atomic polarizability increases as we move down a group</a:t>
            </a:r>
            <a:r>
              <a:rPr lang="en-US" sz="1600" dirty="0">
                <a:latin typeface="Times New Roman" panose="02020603050405020304" pitchFamily="18" charset="0"/>
                <a:cs typeface="Times New Roman" panose="02020603050405020304" pitchFamily="18" charset="0"/>
              </a:rPr>
              <a:t>.</a:t>
            </a:r>
            <a:endParaRPr lang="en-US" altLang="en-US" sz="1600" dirty="0" smtClean="0">
              <a:latin typeface="Times New Roman" panose="02020603050405020304" pitchFamily="18" charset="0"/>
              <a:cs typeface="Times New Roman" panose="02020603050405020304" pitchFamily="18" charset="0"/>
            </a:endParaRPr>
          </a:p>
        </p:txBody>
      </p:sp>
      <p:pic>
        <p:nvPicPr>
          <p:cNvPr id="9" name="Picture 8" descr="11_04_Figure.jpg"/>
          <p:cNvPicPr>
            <a:picLocks noChangeAspect="1"/>
          </p:cNvPicPr>
          <p:nvPr/>
        </p:nvPicPr>
        <p:blipFill>
          <a:blip r:embed="rId3"/>
          <a:srcRect b="3966"/>
          <a:stretch>
            <a:fillRect/>
          </a:stretch>
        </p:blipFill>
        <p:spPr>
          <a:xfrm>
            <a:off x="0" y="3667126"/>
            <a:ext cx="9144000" cy="3099816"/>
          </a:xfrm>
          <a:prstGeom prst="rect">
            <a:avLst/>
          </a:prstGeom>
        </p:spPr>
      </p:pic>
    </p:spTree>
    <p:extLst>
      <p:ext uri="{BB962C8B-B14F-4D97-AF65-F5344CB8AC3E}">
        <p14:creationId xmlns:p14="http://schemas.microsoft.com/office/powerpoint/2010/main" val="897006666"/>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0" y="0"/>
            <a:ext cx="9144000" cy="1149927"/>
          </a:xfrm>
        </p:spPr>
        <p:txBody>
          <a:bodyPr/>
          <a:lstStyle/>
          <a:p>
            <a:r>
              <a:rPr lang="en-US" altLang="en-US" sz="2400" dirty="0" smtClean="0"/>
              <a:t>Factors Which Affect Amount of Dispersion Force in a Molecule</a:t>
            </a:r>
          </a:p>
        </p:txBody>
      </p:sp>
      <p:sp>
        <p:nvSpPr>
          <p:cNvPr id="10243" name="Content Placeholder 2"/>
          <p:cNvSpPr>
            <a:spLocks noGrp="1"/>
          </p:cNvSpPr>
          <p:nvPr>
            <p:ph idx="1"/>
          </p:nvPr>
        </p:nvSpPr>
        <p:spPr>
          <a:xfrm>
            <a:off x="0" y="1511969"/>
            <a:ext cx="6837218" cy="3300663"/>
          </a:xfrm>
        </p:spPr>
        <p:txBody>
          <a:bodyPr/>
          <a:lstStyle/>
          <a:p>
            <a:r>
              <a:rPr lang="en-US" altLang="en-US" sz="2400" b="1" dirty="0" smtClean="0">
                <a:solidFill>
                  <a:srgbClr val="FF0000"/>
                </a:solidFill>
              </a:rPr>
              <a:t>N</a:t>
            </a:r>
            <a:r>
              <a:rPr lang="en-US" altLang="en-US" sz="2400" b="1" dirty="0" smtClean="0">
                <a:solidFill>
                  <a:srgbClr val="FF0000"/>
                </a:solidFill>
              </a:rPr>
              <a:t>umber </a:t>
            </a:r>
            <a:r>
              <a:rPr lang="en-US" altLang="en-US" sz="2400" b="1" dirty="0" smtClean="0">
                <a:solidFill>
                  <a:srgbClr val="FF0000"/>
                </a:solidFill>
              </a:rPr>
              <a:t>of electrons </a:t>
            </a:r>
            <a:r>
              <a:rPr lang="en-US" altLang="en-US" sz="2400" dirty="0" smtClean="0"/>
              <a:t>in an atom (more </a:t>
            </a:r>
            <a:r>
              <a:rPr lang="en-US" altLang="en-US" sz="2400" dirty="0" smtClean="0">
                <a:solidFill>
                  <a:schemeClr val="tx1">
                    <a:lumMod val="50000"/>
                    <a:lumOff val="50000"/>
                  </a:schemeClr>
                </a:solidFill>
              </a:rPr>
              <a:t>loosely held-electrons</a:t>
            </a:r>
            <a:r>
              <a:rPr lang="en-US" altLang="en-US" sz="2400" dirty="0" smtClean="0"/>
              <a:t>, more dispersion force</a:t>
            </a:r>
            <a:r>
              <a:rPr lang="en-US" altLang="en-US" sz="2400" dirty="0" smtClean="0"/>
              <a:t>)</a:t>
            </a:r>
          </a:p>
          <a:p>
            <a:endParaRPr lang="en-US" altLang="en-US" sz="2400" dirty="0" smtClean="0"/>
          </a:p>
          <a:p>
            <a:r>
              <a:rPr lang="en-US" altLang="en-US" sz="2400" b="1" dirty="0">
                <a:solidFill>
                  <a:srgbClr val="FF0000"/>
                </a:solidFill>
              </a:rPr>
              <a:t>S</a:t>
            </a:r>
            <a:r>
              <a:rPr lang="en-US" altLang="en-US" sz="2400" b="1" dirty="0" smtClean="0">
                <a:solidFill>
                  <a:srgbClr val="FF0000"/>
                </a:solidFill>
              </a:rPr>
              <a:t>ize </a:t>
            </a:r>
            <a:r>
              <a:rPr lang="en-US" altLang="en-US" sz="2400" b="1" dirty="0" smtClean="0">
                <a:solidFill>
                  <a:srgbClr val="FF0000"/>
                </a:solidFill>
              </a:rPr>
              <a:t>of atom or molecule</a:t>
            </a:r>
            <a:r>
              <a:rPr lang="en-US" altLang="en-US" sz="2400" dirty="0" smtClean="0"/>
              <a:t>/molecular </a:t>
            </a:r>
            <a:r>
              <a:rPr lang="en-US" altLang="en-US" sz="2400" dirty="0" smtClean="0"/>
              <a:t>weight</a:t>
            </a:r>
          </a:p>
          <a:p>
            <a:endParaRPr lang="en-US" altLang="en-US" sz="2400" dirty="0" smtClean="0"/>
          </a:p>
          <a:p>
            <a:r>
              <a:rPr lang="en-US" altLang="en-US" sz="2400" b="1" dirty="0">
                <a:solidFill>
                  <a:srgbClr val="FF0000"/>
                </a:solidFill>
              </a:rPr>
              <a:t>S</a:t>
            </a:r>
            <a:r>
              <a:rPr lang="en-US" altLang="en-US" sz="2400" b="1" dirty="0" smtClean="0">
                <a:solidFill>
                  <a:srgbClr val="FF0000"/>
                </a:solidFill>
              </a:rPr>
              <a:t>hape </a:t>
            </a:r>
            <a:r>
              <a:rPr lang="en-US" altLang="en-US" sz="2400" b="1" dirty="0" smtClean="0">
                <a:solidFill>
                  <a:srgbClr val="FF0000"/>
                </a:solidFill>
              </a:rPr>
              <a:t>of molecules </a:t>
            </a:r>
            <a:r>
              <a:rPr lang="en-US" altLang="en-US" sz="2400" dirty="0" smtClean="0"/>
              <a:t>with similar masses (more compact, less dispersion force but more surface area more dispersion forces</a:t>
            </a:r>
            <a:r>
              <a:rPr lang="en-US" altLang="en-US" sz="2400" dirty="0" smtClean="0"/>
              <a:t>)</a:t>
            </a:r>
          </a:p>
          <a:p>
            <a:endParaRPr lang="en-US" altLang="en-US" sz="2400" dirty="0" smtClean="0"/>
          </a:p>
          <a:p>
            <a:r>
              <a:rPr lang="en-US" altLang="en-US" sz="2400" b="1" dirty="0" smtClean="0">
                <a:solidFill>
                  <a:srgbClr val="FF0000"/>
                </a:solidFill>
              </a:rPr>
              <a:t>Pi-bonding </a:t>
            </a:r>
            <a:r>
              <a:rPr lang="en-US" altLang="en-US" sz="2400" dirty="0"/>
              <a:t>(more </a:t>
            </a:r>
            <a:r>
              <a:rPr lang="en-US" altLang="en-US" sz="2400" dirty="0" smtClean="0">
                <a:solidFill>
                  <a:schemeClr val="tx1">
                    <a:lumMod val="50000"/>
                    <a:lumOff val="50000"/>
                  </a:schemeClr>
                </a:solidFill>
              </a:rPr>
              <a:t>pi-bonding</a:t>
            </a:r>
            <a:r>
              <a:rPr lang="en-US" altLang="en-US" sz="2400" dirty="0" smtClean="0"/>
              <a:t>, </a:t>
            </a:r>
            <a:r>
              <a:rPr lang="en-US" altLang="en-US" sz="2400" dirty="0"/>
              <a:t>more dispersion force</a:t>
            </a:r>
            <a:r>
              <a:rPr lang="en-US" altLang="en-US" sz="2400" dirty="0" smtClean="0"/>
              <a:t>)</a:t>
            </a:r>
            <a:endParaRPr lang="en-US" altLang="en-US" dirty="0" smtClean="0"/>
          </a:p>
        </p:txBody>
      </p:sp>
      <p:pic>
        <p:nvPicPr>
          <p:cNvPr id="5" name="Picture 4" descr="11_06_Figure.jpg"/>
          <p:cNvPicPr>
            <a:picLocks noChangeAspect="1"/>
          </p:cNvPicPr>
          <p:nvPr/>
        </p:nvPicPr>
        <p:blipFill>
          <a:blip r:embed="rId2"/>
          <a:srcRect b="2546"/>
          <a:stretch>
            <a:fillRect/>
          </a:stretch>
        </p:blipFill>
        <p:spPr>
          <a:xfrm>
            <a:off x="6557211" y="1383632"/>
            <a:ext cx="2589264" cy="5066689"/>
          </a:xfrm>
          <a:prstGeom prst="rect">
            <a:avLst/>
          </a:prstGeom>
        </p:spPr>
      </p:pic>
    </p:spTree>
    <p:extLst>
      <p:ext uri="{BB962C8B-B14F-4D97-AF65-F5344CB8AC3E}">
        <p14:creationId xmlns:p14="http://schemas.microsoft.com/office/powerpoint/2010/main" val="3196066653"/>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0" y="124691"/>
            <a:ext cx="9144000" cy="1143000"/>
          </a:xfrm>
        </p:spPr>
        <p:txBody>
          <a:bodyPr/>
          <a:lstStyle/>
          <a:p>
            <a:r>
              <a:rPr lang="en-US" altLang="en-US" sz="3000" dirty="0">
                <a:solidFill>
                  <a:srgbClr val="FF0000"/>
                </a:solidFill>
                <a:latin typeface="Times New Roman" panose="02020603050405020304" pitchFamily="18" charset="0"/>
                <a:cs typeface="Times New Roman" panose="02020603050405020304" pitchFamily="18" charset="0"/>
              </a:rPr>
              <a:t>Polarizability &amp; Boiling Point </a:t>
            </a:r>
            <a:r>
              <a:rPr lang="en-US" altLang="en-US" sz="3000" dirty="0" smtClean="0">
                <a:solidFill>
                  <a:srgbClr val="FF0000"/>
                </a:solidFill>
                <a:latin typeface="Times New Roman" panose="02020603050405020304" pitchFamily="18" charset="0"/>
                <a:cs typeface="Times New Roman" panose="02020603050405020304" pitchFamily="18" charset="0"/>
              </a:rPr>
              <a:t>– </a:t>
            </a:r>
            <a:r>
              <a:rPr lang="en-US" altLang="en-US" sz="2800" dirty="0" smtClean="0">
                <a:solidFill>
                  <a:srgbClr val="FF0000"/>
                </a:solidFill>
                <a:latin typeface="Times New Roman" panose="02020603050405020304" pitchFamily="18" charset="0"/>
                <a:cs typeface="Times New Roman" panose="02020603050405020304" pitchFamily="18" charset="0"/>
              </a:rPr>
              <a:t/>
            </a:r>
            <a:br>
              <a:rPr lang="en-US" altLang="en-US" sz="2800" dirty="0" smtClean="0">
                <a:solidFill>
                  <a:srgbClr val="FF0000"/>
                </a:solidFill>
                <a:latin typeface="Times New Roman" panose="02020603050405020304" pitchFamily="18" charset="0"/>
                <a:cs typeface="Times New Roman" panose="02020603050405020304" pitchFamily="18" charset="0"/>
              </a:rPr>
            </a:br>
            <a:r>
              <a:rPr lang="en-US" altLang="en-US" sz="2000" dirty="0" smtClean="0">
                <a:solidFill>
                  <a:schemeClr val="bg2">
                    <a:lumMod val="50000"/>
                    <a:lumOff val="50000"/>
                  </a:schemeClr>
                </a:solidFill>
                <a:latin typeface="Times New Roman" panose="02020603050405020304" pitchFamily="18" charset="0"/>
                <a:cs typeface="Times New Roman" panose="02020603050405020304" pitchFamily="18" charset="0"/>
              </a:rPr>
              <a:t>The </a:t>
            </a:r>
            <a:r>
              <a:rPr lang="en-US" altLang="en-US" sz="2000" dirty="0">
                <a:solidFill>
                  <a:schemeClr val="bg2">
                    <a:lumMod val="50000"/>
                    <a:lumOff val="50000"/>
                  </a:schemeClr>
                </a:solidFill>
                <a:latin typeface="Times New Roman" panose="02020603050405020304" pitchFamily="18" charset="0"/>
                <a:cs typeface="Times New Roman" panose="02020603050405020304" pitchFamily="18" charset="0"/>
              </a:rPr>
              <a:t>instantaneous dipole–induced dipole attractions are called London dispersion forces after Fritz London (1900–1954), a German physicist</a:t>
            </a:r>
            <a:r>
              <a:rPr lang="en-US" altLang="en-US" sz="2000" dirty="0">
                <a:latin typeface="Times New Roman" panose="02020603050405020304" pitchFamily="18" charset="0"/>
                <a:cs typeface="Times New Roman" panose="02020603050405020304" pitchFamily="18" charset="0"/>
              </a:rPr>
              <a:t/>
            </a:r>
            <a:br>
              <a:rPr lang="en-US" altLang="en-US" sz="2000" dirty="0">
                <a:latin typeface="Times New Roman" panose="02020603050405020304" pitchFamily="18" charset="0"/>
                <a:cs typeface="Times New Roman" panose="02020603050405020304" pitchFamily="18" charset="0"/>
              </a:rPr>
            </a:br>
            <a:endParaRPr lang="en-US" altLang="en-US" sz="2000" dirty="0" smtClean="0">
              <a:latin typeface="Times New Roman" panose="02020603050405020304" pitchFamily="18" charset="0"/>
              <a:cs typeface="Times New Roman" panose="02020603050405020304" pitchFamily="18" charset="0"/>
            </a:endParaRPr>
          </a:p>
        </p:txBody>
      </p:sp>
      <p:sp>
        <p:nvSpPr>
          <p:cNvPr id="11267" name="Content Placeholder 2"/>
          <p:cNvSpPr>
            <a:spLocks noGrp="1"/>
          </p:cNvSpPr>
          <p:nvPr>
            <p:ph idx="1"/>
          </p:nvPr>
        </p:nvSpPr>
        <p:spPr>
          <a:xfrm>
            <a:off x="-124691" y="1143000"/>
            <a:ext cx="4696691" cy="3054927"/>
          </a:xfrm>
        </p:spPr>
        <p:txBody>
          <a:bodyPr/>
          <a:lstStyle/>
          <a:p>
            <a:pPr lvl="0" algn="just"/>
            <a:r>
              <a:rPr lang="en-US" altLang="en-US" sz="2200" dirty="0" smtClean="0">
                <a:solidFill>
                  <a:schemeClr val="tx1"/>
                </a:solidFill>
                <a:latin typeface="Times New Roman" panose="02020603050405020304" pitchFamily="18" charset="0"/>
                <a:cs typeface="Times New Roman" panose="02020603050405020304" pitchFamily="18" charset="0"/>
              </a:rPr>
              <a:t>Dispersion forces becomes stronger with increasing polarizability.</a:t>
            </a:r>
            <a:r>
              <a:rPr lang="en-US" altLang="en-US" sz="2200" b="1" dirty="0">
                <a:solidFill>
                  <a:schemeClr val="tx1"/>
                </a:solidFill>
                <a:latin typeface="Times New Roman" panose="02020603050405020304" pitchFamily="18" charset="0"/>
                <a:cs typeface="Times New Roman" panose="02020603050405020304" pitchFamily="18" charset="0"/>
              </a:rPr>
              <a:t> </a:t>
            </a:r>
            <a:r>
              <a:rPr lang="en-US" altLang="en-US" sz="2200" dirty="0">
                <a:solidFill>
                  <a:schemeClr val="tx1"/>
                </a:solidFill>
                <a:latin typeface="Times New Roman" panose="02020603050405020304" pitchFamily="18" charset="0"/>
                <a:cs typeface="Times New Roman" panose="02020603050405020304" pitchFamily="18" charset="0"/>
              </a:rPr>
              <a:t>Thus, molecules attract one another more </a:t>
            </a:r>
            <a:r>
              <a:rPr lang="en-US" altLang="en-US" sz="2200" i="1" dirty="0">
                <a:solidFill>
                  <a:schemeClr val="tx1"/>
                </a:solidFill>
                <a:latin typeface="Times New Roman" panose="02020603050405020304" pitchFamily="18" charset="0"/>
                <a:cs typeface="Times New Roman" panose="02020603050405020304" pitchFamily="18" charset="0"/>
              </a:rPr>
              <a:t>strongly </a:t>
            </a:r>
            <a:r>
              <a:rPr lang="en-US" altLang="en-US" sz="2200" dirty="0">
                <a:solidFill>
                  <a:schemeClr val="tx1"/>
                </a:solidFill>
                <a:latin typeface="Times New Roman" panose="02020603050405020304" pitchFamily="18" charset="0"/>
                <a:cs typeface="Times New Roman" panose="02020603050405020304" pitchFamily="18" charset="0"/>
              </a:rPr>
              <a:t>and melting and boiling points of covalent substances </a:t>
            </a:r>
            <a:r>
              <a:rPr lang="en-US" altLang="en-US" sz="2200" i="1" dirty="0">
                <a:solidFill>
                  <a:schemeClr val="tx1"/>
                </a:solidFill>
                <a:latin typeface="Times New Roman" panose="02020603050405020304" pitchFamily="18" charset="0"/>
                <a:cs typeface="Times New Roman" panose="02020603050405020304" pitchFamily="18" charset="0"/>
              </a:rPr>
              <a:t>increase</a:t>
            </a:r>
            <a:r>
              <a:rPr lang="en-US" altLang="en-US" sz="2200" dirty="0">
                <a:solidFill>
                  <a:schemeClr val="tx1"/>
                </a:solidFill>
                <a:latin typeface="Times New Roman" panose="02020603050405020304" pitchFamily="18" charset="0"/>
                <a:cs typeface="Times New Roman" panose="02020603050405020304" pitchFamily="18" charset="0"/>
              </a:rPr>
              <a:t> with </a:t>
            </a:r>
            <a:r>
              <a:rPr lang="en-US" altLang="en-US" sz="2200" i="1" dirty="0">
                <a:solidFill>
                  <a:schemeClr val="tx1"/>
                </a:solidFill>
                <a:latin typeface="Times New Roman" panose="02020603050405020304" pitchFamily="18" charset="0"/>
                <a:cs typeface="Times New Roman" panose="02020603050405020304" pitchFamily="18" charset="0"/>
              </a:rPr>
              <a:t>larger</a:t>
            </a:r>
            <a:r>
              <a:rPr lang="en-US" altLang="en-US" sz="2200" dirty="0">
                <a:solidFill>
                  <a:schemeClr val="tx1"/>
                </a:solidFill>
                <a:latin typeface="Times New Roman" panose="02020603050405020304" pitchFamily="18" charset="0"/>
                <a:cs typeface="Times New Roman" panose="02020603050405020304" pitchFamily="18" charset="0"/>
              </a:rPr>
              <a:t> molecular mass</a:t>
            </a:r>
            <a:r>
              <a:rPr lang="en-US" altLang="en-US" sz="2200" dirty="0" smtClean="0">
                <a:solidFill>
                  <a:schemeClr val="tx1"/>
                </a:solidFill>
                <a:latin typeface="Times New Roman" panose="02020603050405020304" pitchFamily="18" charset="0"/>
                <a:cs typeface="Times New Roman" panose="02020603050405020304" pitchFamily="18" charset="0"/>
              </a:rPr>
              <a:t>. i.e. If something is harder to polarize, it has a </a:t>
            </a:r>
            <a:r>
              <a:rPr lang="en-US" altLang="en-US" sz="2200" i="1" dirty="0" smtClean="0">
                <a:solidFill>
                  <a:schemeClr val="tx1"/>
                </a:solidFill>
                <a:latin typeface="Times New Roman" panose="02020603050405020304" pitchFamily="18" charset="0"/>
                <a:cs typeface="Times New Roman" panose="02020603050405020304" pitchFamily="18" charset="0"/>
              </a:rPr>
              <a:t>lower</a:t>
            </a:r>
            <a:r>
              <a:rPr lang="en-US" altLang="en-US" sz="2200" dirty="0" smtClean="0">
                <a:solidFill>
                  <a:schemeClr val="tx1"/>
                </a:solidFill>
                <a:latin typeface="Times New Roman" panose="02020603050405020304" pitchFamily="18" charset="0"/>
                <a:cs typeface="Times New Roman" panose="02020603050405020304" pitchFamily="18" charset="0"/>
              </a:rPr>
              <a:t> boiling point.</a:t>
            </a:r>
          </a:p>
        </p:txBody>
      </p:sp>
      <p:pic>
        <p:nvPicPr>
          <p:cNvPr id="5" name="Picture 4" descr="11_05_Figure.jpg"/>
          <p:cNvPicPr>
            <a:picLocks noChangeAspect="1"/>
          </p:cNvPicPr>
          <p:nvPr/>
        </p:nvPicPr>
        <p:blipFill>
          <a:blip r:embed="rId2"/>
          <a:srcRect b="2989"/>
          <a:stretch>
            <a:fillRect/>
          </a:stretch>
        </p:blipFill>
        <p:spPr>
          <a:xfrm>
            <a:off x="4572000" y="1283273"/>
            <a:ext cx="4572000" cy="3053204"/>
          </a:xfrm>
          <a:prstGeom prst="rect">
            <a:avLst/>
          </a:prstGeom>
        </p:spPr>
      </p:pic>
      <p:sp>
        <p:nvSpPr>
          <p:cNvPr id="7" name="TextBox 6"/>
          <p:cNvSpPr txBox="1"/>
          <p:nvPr/>
        </p:nvSpPr>
        <p:spPr>
          <a:xfrm>
            <a:off x="0" y="4336477"/>
            <a:ext cx="9144000" cy="2831544"/>
          </a:xfrm>
          <a:prstGeom prst="rect">
            <a:avLst/>
          </a:prstGeom>
          <a:noFill/>
        </p:spPr>
        <p:txBody>
          <a:bodyPr wrap="square" rtlCol="0">
            <a:spAutoFit/>
          </a:bodyPr>
          <a:lstStyle/>
          <a:p>
            <a:pPr marL="342900" indent="-342900" algn="just">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Remember: This means </a:t>
            </a:r>
            <a:r>
              <a:rPr lang="en-US" altLang="en-US" sz="2000" i="1" dirty="0">
                <a:latin typeface="Times New Roman" panose="02020603050405020304" pitchFamily="18" charset="0"/>
                <a:cs typeface="Times New Roman" panose="02020603050405020304" pitchFamily="18" charset="0"/>
              </a:rPr>
              <a:t>less</a:t>
            </a:r>
            <a:r>
              <a:rPr lang="en-US" altLang="en-US" sz="2000" dirty="0">
                <a:latin typeface="Times New Roman" panose="02020603050405020304" pitchFamily="18" charset="0"/>
                <a:cs typeface="Times New Roman" panose="02020603050405020304" pitchFamily="18" charset="0"/>
              </a:rPr>
              <a:t> intermolecular force (smaller molecule: lower molecular weight, fewer electrons</a:t>
            </a:r>
            <a:r>
              <a:rPr lang="en-US" altLang="en-US" sz="20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altLang="en-US" sz="1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000" dirty="0" smtClean="0">
                <a:latin typeface="Times New Roman" panose="02020603050405020304" pitchFamily="18" charset="0"/>
                <a:cs typeface="Times New Roman" panose="02020603050405020304" pitchFamily="18" charset="0"/>
              </a:rPr>
              <a:t>Polarizability </a:t>
            </a:r>
            <a:r>
              <a:rPr lang="en-US" altLang="en-US" sz="2000" dirty="0">
                <a:latin typeface="Times New Roman" panose="02020603050405020304" pitchFamily="18" charset="0"/>
                <a:cs typeface="Times New Roman" panose="02020603050405020304" pitchFamily="18" charset="0"/>
              </a:rPr>
              <a:t>also affects dispersion forces through the molecular shape of the affected molecules. Elongated molecules have electrons that are easily moved increasing their polarizability and thus strengthening the dispersion </a:t>
            </a:r>
            <a:r>
              <a:rPr lang="en-US" altLang="en-US" sz="2000" dirty="0" smtClean="0">
                <a:latin typeface="Times New Roman" panose="02020603050405020304" pitchFamily="18" charset="0"/>
                <a:cs typeface="Times New Roman" panose="02020603050405020304" pitchFamily="18" charset="0"/>
              </a:rPr>
              <a:t>forces.</a:t>
            </a:r>
          </a:p>
          <a:p>
            <a:pPr marL="342900" indent="-342900" algn="just">
              <a:buFont typeface="Arial" panose="020B0604020202020204" pitchFamily="34" charset="0"/>
              <a:buChar char="•"/>
            </a:pPr>
            <a:endParaRPr lang="en-US" altLang="en-US" sz="8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altLang="en-US" sz="2000" dirty="0" smtClean="0">
                <a:solidFill>
                  <a:srgbClr val="FF0000"/>
                </a:solidFill>
                <a:latin typeface="Times New Roman" panose="02020603050405020304" pitchFamily="18" charset="0"/>
                <a:cs typeface="Times New Roman" panose="02020603050405020304" pitchFamily="18" charset="0"/>
              </a:rPr>
              <a:t>In contrast, </a:t>
            </a:r>
            <a:r>
              <a:rPr lang="en-US" sz="2000" dirty="0" smtClean="0">
                <a:solidFill>
                  <a:srgbClr val="FF0000"/>
                </a:solidFill>
                <a:latin typeface="Times New Roman" panose="02020603050405020304" pitchFamily="18" charset="0"/>
                <a:cs typeface="Times New Roman" panose="02020603050405020304" pitchFamily="18" charset="0"/>
              </a:rPr>
              <a:t>small</a:t>
            </a:r>
            <a:r>
              <a:rPr lang="en-US" sz="2000" dirty="0">
                <a:solidFill>
                  <a:srgbClr val="FF0000"/>
                </a:solidFill>
                <a:latin typeface="Times New Roman" panose="02020603050405020304" pitchFamily="18" charset="0"/>
                <a:cs typeface="Times New Roman" panose="02020603050405020304" pitchFamily="18" charset="0"/>
              </a:rPr>
              <a:t>, compact, symmetrical molecules are less polarizable resulting in weaker dispersion forces.</a:t>
            </a:r>
            <a:endParaRPr lang="en-US" altLang="en-US" sz="2000" dirty="0">
              <a:solidFill>
                <a:srgbClr val="FF0000"/>
              </a:solidFill>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1416456254"/>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Hydrogen Bonding</a:t>
            </a:r>
            <a:endParaRPr lang="en-US" dirty="0"/>
          </a:p>
        </p:txBody>
      </p:sp>
      <p:sp>
        <p:nvSpPr>
          <p:cNvPr id="3" name="Text Placeholder 2"/>
          <p:cNvSpPr>
            <a:spLocks noGrp="1"/>
          </p:cNvSpPr>
          <p:nvPr>
            <p:ph type="body" idx="1"/>
          </p:nvPr>
        </p:nvSpPr>
        <p:spPr>
          <a:xfrm>
            <a:off x="196948" y="1524000"/>
            <a:ext cx="8764172" cy="5334000"/>
          </a:xfrm>
        </p:spPr>
        <p:txBody>
          <a:bodyPr/>
          <a:lstStyle/>
          <a:p>
            <a:pPr>
              <a:buFont typeface="Wingdings" pitchFamily="2" charset="2"/>
              <a:buChar char="v"/>
            </a:pPr>
            <a:r>
              <a:rPr lang="en-US" dirty="0" smtClean="0"/>
              <a:t>Hydrogen bonding is the attraction between a hydrogen atom of a molecule to an unshared pair of electrons in another molecule. </a:t>
            </a:r>
          </a:p>
          <a:p>
            <a:pPr>
              <a:buNone/>
            </a:pPr>
            <a:endParaRPr lang="en-US" dirty="0" smtClean="0"/>
          </a:p>
          <a:p>
            <a:pPr>
              <a:buFont typeface="Wingdings" pitchFamily="2" charset="2"/>
              <a:buChar char="v"/>
            </a:pPr>
            <a:r>
              <a:rPr lang="en-US" dirty="0" smtClean="0"/>
              <a:t>Hydrogen bonding occurs in molecules where hydrogen is covalently bonded to a very electronegative element. </a:t>
            </a:r>
          </a:p>
          <a:p>
            <a:pPr>
              <a:buFont typeface="Wingdings" pitchFamily="2" charset="2"/>
              <a:buChar char="v"/>
            </a:pPr>
            <a:r>
              <a:rPr lang="en-US" dirty="0" smtClean="0"/>
              <a:t>Hydrogen bonding occurs in molecules containing </a:t>
            </a:r>
          </a:p>
          <a:p>
            <a:pPr>
              <a:buNone/>
            </a:pPr>
            <a:r>
              <a:rPr lang="en-US" dirty="0" smtClean="0"/>
              <a:t>F, 0 and N.</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Hydrogen Bonding</a:t>
            </a:r>
            <a:endParaRPr lang="en-US" dirty="0"/>
          </a:p>
        </p:txBody>
      </p:sp>
      <p:sp>
        <p:nvSpPr>
          <p:cNvPr id="3" name="Text Placeholder 2"/>
          <p:cNvSpPr>
            <a:spLocks noGrp="1"/>
          </p:cNvSpPr>
          <p:nvPr>
            <p:ph type="body" idx="1"/>
          </p:nvPr>
        </p:nvSpPr>
        <p:spPr>
          <a:xfrm>
            <a:off x="196948" y="1524000"/>
            <a:ext cx="8693834" cy="4942175"/>
          </a:xfrm>
        </p:spPr>
        <p:txBody>
          <a:bodyPr/>
          <a:lstStyle/>
          <a:p>
            <a:pPr>
              <a:buFont typeface="Wingdings" pitchFamily="2" charset="2"/>
              <a:buChar char="v"/>
            </a:pPr>
            <a:r>
              <a:rPr lang="en-US" dirty="0" smtClean="0"/>
              <a:t>Hydrogen bonds are the strongest of all intermolecular forces. </a:t>
            </a:r>
          </a:p>
          <a:p>
            <a:pPr>
              <a:buFont typeface="Wingdings" pitchFamily="2" charset="2"/>
              <a:buChar char="v"/>
            </a:pPr>
            <a:r>
              <a:rPr lang="en-US" dirty="0" smtClean="0"/>
              <a:t>Hydrogen bonds are possible because in hydrogen atoms there is no shielding of the nucleus.</a:t>
            </a:r>
          </a:p>
          <a:p>
            <a:pPr>
              <a:buNone/>
            </a:pPr>
            <a:endParaRPr lang="en-US" dirty="0" smtClean="0"/>
          </a:p>
          <a:p>
            <a:pPr>
              <a:buFont typeface="Wingdings" pitchFamily="2" charset="2"/>
              <a:buChar char="v"/>
            </a:pPr>
            <a:r>
              <a:rPr lang="en-US" dirty="0" smtClean="0"/>
              <a:t>Hydrogen bonds are responsible for the physical properties of many biological substances and, more importantly, water.</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0"/>
            <a:ext cx="7772400" cy="1143000"/>
          </a:xfrm>
        </p:spPr>
        <p:txBody>
          <a:bodyPr/>
          <a:lstStyle/>
          <a:p>
            <a:pPr eaLnBrk="1" hangingPunct="1"/>
            <a:r>
              <a:rPr lang="en-US" altLang="en-US" smtClean="0"/>
              <a:t>Hydrogen Bonding</a:t>
            </a:r>
          </a:p>
        </p:txBody>
      </p:sp>
      <p:sp>
        <p:nvSpPr>
          <p:cNvPr id="16387" name="Rectangle 3"/>
          <p:cNvSpPr>
            <a:spLocks noGrp="1" noChangeArrowheads="1"/>
          </p:cNvSpPr>
          <p:nvPr>
            <p:ph type="body" sz="half" idx="1"/>
          </p:nvPr>
        </p:nvSpPr>
        <p:spPr>
          <a:xfrm>
            <a:off x="0" y="914400"/>
            <a:ext cx="5334000" cy="5791200"/>
          </a:xfrm>
        </p:spPr>
        <p:txBody>
          <a:bodyPr/>
          <a:lstStyle/>
          <a:p>
            <a:pPr eaLnBrk="1" hangingPunct="1"/>
            <a:r>
              <a:rPr lang="en-US" altLang="en-US" sz="2800" smtClean="0"/>
              <a:t>The dipole–dipole interactions experienced when H is bonded to N, O, or F are unusually strong.</a:t>
            </a:r>
          </a:p>
          <a:p>
            <a:pPr eaLnBrk="1" hangingPunct="1">
              <a:spcBef>
                <a:spcPts val="300"/>
              </a:spcBef>
            </a:pPr>
            <a:r>
              <a:rPr lang="en-US" altLang="en-US" sz="2800" smtClean="0"/>
              <a:t>We call these interactions </a:t>
            </a:r>
            <a:r>
              <a:rPr lang="en-US" altLang="en-US" sz="2800" b="1" smtClean="0"/>
              <a:t>hydrogen bonds</a:t>
            </a:r>
            <a:r>
              <a:rPr lang="en-US" altLang="en-US" sz="2800" smtClean="0"/>
              <a:t>.</a:t>
            </a:r>
          </a:p>
          <a:p>
            <a:pPr eaLnBrk="1" hangingPunct="1">
              <a:spcBef>
                <a:spcPts val="300"/>
              </a:spcBef>
            </a:pPr>
            <a:r>
              <a:rPr lang="en-US" altLang="en-US" sz="2800" smtClean="0"/>
              <a:t>A hydrogen bond is an attraction between a hydrogen atom attached to a highly electronegative atom and a nearby small electronegative atom in another molecule or chemical group.</a:t>
            </a:r>
          </a:p>
          <a:p>
            <a:pPr eaLnBrk="1" hangingPunct="1"/>
            <a:endParaRPr lang="en-US" altLang="en-US" sz="2800" smtClean="0"/>
          </a:p>
        </p:txBody>
      </p:sp>
      <p:pic>
        <p:nvPicPr>
          <p:cNvPr id="5" name="Picture 4" descr="11_10_Figure.jpg"/>
          <p:cNvPicPr>
            <a:picLocks noChangeAspect="1"/>
          </p:cNvPicPr>
          <p:nvPr/>
        </p:nvPicPr>
        <p:blipFill>
          <a:blip r:embed="rId3"/>
          <a:srcRect b="2546"/>
          <a:stretch>
            <a:fillRect/>
          </a:stretch>
        </p:blipFill>
        <p:spPr>
          <a:xfrm>
            <a:off x="5334000" y="1066800"/>
            <a:ext cx="2599416" cy="5181600"/>
          </a:xfrm>
          <a:prstGeom prst="rect">
            <a:avLst/>
          </a:prstGeom>
        </p:spPr>
      </p:pic>
    </p:spTree>
    <p:extLst>
      <p:ext uri="{BB962C8B-B14F-4D97-AF65-F5344CB8AC3E}">
        <p14:creationId xmlns:p14="http://schemas.microsoft.com/office/powerpoint/2010/main" val="1641550107"/>
      </p:ext>
    </p:extLst>
  </p:cSld>
  <p:clrMapOvr>
    <a:masterClrMapping/>
  </p:clrMapOvr>
  <p:transition spd="slow"/>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4"/>
          <p:cNvSpPr>
            <a:spLocks noGrp="1"/>
          </p:cNvSpPr>
          <p:nvPr>
            <p:ph type="title"/>
          </p:nvPr>
        </p:nvSpPr>
        <p:spPr>
          <a:xfrm>
            <a:off x="533400" y="228600"/>
            <a:ext cx="8153400" cy="1143000"/>
          </a:xfrm>
        </p:spPr>
        <p:txBody>
          <a:bodyPr/>
          <a:lstStyle/>
          <a:p>
            <a:r>
              <a:rPr lang="en-US" altLang="en-US" smtClean="0"/>
              <a:t>What Forms Hydrogen Bonds?</a:t>
            </a:r>
          </a:p>
        </p:txBody>
      </p:sp>
      <p:sp>
        <p:nvSpPr>
          <p:cNvPr id="17411" name="Content Placeholder 5"/>
          <p:cNvSpPr>
            <a:spLocks noGrp="1"/>
          </p:cNvSpPr>
          <p:nvPr>
            <p:ph idx="1"/>
          </p:nvPr>
        </p:nvSpPr>
        <p:spPr>
          <a:xfrm>
            <a:off x="304800" y="1219200"/>
            <a:ext cx="8534400" cy="2667000"/>
          </a:xfrm>
        </p:spPr>
        <p:txBody>
          <a:bodyPr/>
          <a:lstStyle/>
          <a:p>
            <a:r>
              <a:rPr lang="en-US" altLang="en-US" smtClean="0"/>
              <a:t>Hydrogen bonding arises in part from the high electronegativity of nitrogen, oxygen, and fluorine.</a:t>
            </a:r>
          </a:p>
          <a:p>
            <a:r>
              <a:rPr lang="en-US" altLang="en-US" smtClean="0"/>
              <a:t>These atoms interact with a nearly bare nucleus (which contains one proton).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4191000"/>
            <a:ext cx="4622800" cy="711200"/>
          </a:xfrm>
          <a:prstGeom prst="rect">
            <a:avLst/>
          </a:prstGeom>
        </p:spPr>
      </p:pic>
    </p:spTree>
    <p:extLst>
      <p:ext uri="{BB962C8B-B14F-4D97-AF65-F5344CB8AC3E}">
        <p14:creationId xmlns:p14="http://schemas.microsoft.com/office/powerpoint/2010/main" val="3246138558"/>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Units of Pressure</a:t>
            </a:r>
            <a:endParaRPr lang="en-US" dirty="0"/>
          </a:p>
        </p:txBody>
      </p:sp>
      <p:sp>
        <p:nvSpPr>
          <p:cNvPr id="3" name="Text Placeholder 2"/>
          <p:cNvSpPr>
            <a:spLocks noGrp="1"/>
          </p:cNvSpPr>
          <p:nvPr>
            <p:ph type="body" idx="1"/>
          </p:nvPr>
        </p:nvSpPr>
        <p:spPr>
          <a:xfrm>
            <a:off x="196948" y="1524000"/>
            <a:ext cx="8750104" cy="3541295"/>
          </a:xfrm>
        </p:spPr>
        <p:txBody>
          <a:bodyPr/>
          <a:lstStyle/>
          <a:p>
            <a:pPr marL="114300" indent="0">
              <a:buNone/>
            </a:pPr>
            <a:r>
              <a:rPr lang="en-US" sz="2000" b="1" dirty="0" smtClean="0"/>
              <a:t>SI unit</a:t>
            </a:r>
            <a:r>
              <a:rPr lang="en-US" sz="2000" dirty="0" smtClean="0"/>
              <a:t>: </a:t>
            </a:r>
            <a:r>
              <a:rPr lang="en-US" sz="2000" dirty="0" err="1" smtClean="0"/>
              <a:t>pascal</a:t>
            </a:r>
            <a:r>
              <a:rPr lang="en-US" sz="2000" dirty="0" smtClean="0"/>
              <a:t> (Pa) </a:t>
            </a:r>
          </a:p>
          <a:p>
            <a:pPr lvl="2">
              <a:buFont typeface="Wingdings" pitchFamily="2" charset="2"/>
              <a:buChar char="v"/>
            </a:pPr>
            <a:r>
              <a:rPr lang="en-US" sz="2000" dirty="0" smtClean="0"/>
              <a:t>1 Pa = 1 kg·m</a:t>
            </a:r>
            <a:r>
              <a:rPr lang="en-US" sz="2000" baseline="30000" dirty="0" smtClean="0"/>
              <a:t>-1</a:t>
            </a:r>
            <a:r>
              <a:rPr lang="en-US" sz="2000" dirty="0" smtClean="0"/>
              <a:t> ·s</a:t>
            </a:r>
            <a:r>
              <a:rPr lang="en-US" sz="2000" baseline="30000" dirty="0" smtClean="0"/>
              <a:t>-2</a:t>
            </a:r>
            <a:r>
              <a:rPr lang="en-US" sz="2000" dirty="0" smtClean="0"/>
              <a:t> = 1 N·m</a:t>
            </a:r>
            <a:r>
              <a:rPr lang="en-US" sz="2000" baseline="30000" dirty="0" smtClean="0"/>
              <a:t>-2</a:t>
            </a:r>
            <a:r>
              <a:rPr lang="en-US" sz="2000" dirty="0" smtClean="0"/>
              <a:t> </a:t>
            </a:r>
          </a:p>
          <a:p>
            <a:pPr lvl="2">
              <a:buNone/>
            </a:pPr>
            <a:endParaRPr lang="en-US" sz="2000" dirty="0" smtClean="0"/>
          </a:p>
          <a:p>
            <a:pPr marL="114300" indent="0">
              <a:buNone/>
            </a:pPr>
            <a:r>
              <a:rPr lang="en-US" sz="2000" b="1" dirty="0" smtClean="0"/>
              <a:t>Conventional units </a:t>
            </a:r>
          </a:p>
          <a:p>
            <a:pPr>
              <a:buFont typeface="Wingdings" pitchFamily="2" charset="2"/>
              <a:buChar char="v"/>
            </a:pPr>
            <a:r>
              <a:rPr lang="en-US" sz="2000" dirty="0" smtClean="0"/>
              <a:t>1 bar = 10</a:t>
            </a:r>
            <a:r>
              <a:rPr lang="en-US" sz="2000" baseline="30000" dirty="0" smtClean="0"/>
              <a:t>5</a:t>
            </a:r>
            <a:r>
              <a:rPr lang="en-US" sz="2000" dirty="0" smtClean="0"/>
              <a:t> Pa = 100 </a:t>
            </a:r>
            <a:r>
              <a:rPr lang="en-US" sz="2000" dirty="0" err="1" smtClean="0"/>
              <a:t>kPa</a:t>
            </a:r>
            <a:endParaRPr lang="en-US" sz="2000" dirty="0"/>
          </a:p>
          <a:p>
            <a:pPr>
              <a:buFont typeface="Wingdings" pitchFamily="2" charset="2"/>
              <a:buChar char="v"/>
            </a:pPr>
            <a:r>
              <a:rPr lang="en-US" sz="2000" b="1" i="1" dirty="0" smtClean="0">
                <a:solidFill>
                  <a:srgbClr val="C00000"/>
                </a:solidFill>
              </a:rPr>
              <a:t>1 </a:t>
            </a:r>
            <a:r>
              <a:rPr lang="en-US" sz="2000" b="1" i="1" dirty="0">
                <a:solidFill>
                  <a:srgbClr val="C00000"/>
                </a:solidFill>
              </a:rPr>
              <a:t>mbar = 10</a:t>
            </a:r>
            <a:r>
              <a:rPr lang="en-US" sz="2000" b="1" i="1" baseline="30000" dirty="0">
                <a:solidFill>
                  <a:srgbClr val="C00000"/>
                </a:solidFill>
              </a:rPr>
              <a:t>-3</a:t>
            </a:r>
            <a:r>
              <a:rPr lang="en-US" sz="2000" b="1" i="1" dirty="0">
                <a:solidFill>
                  <a:srgbClr val="C00000"/>
                </a:solidFill>
              </a:rPr>
              <a:t> bar = 10</a:t>
            </a:r>
            <a:r>
              <a:rPr lang="en-US" sz="2000" b="1" i="1" baseline="30000" dirty="0">
                <a:solidFill>
                  <a:srgbClr val="C00000"/>
                </a:solidFill>
              </a:rPr>
              <a:t>2</a:t>
            </a:r>
            <a:r>
              <a:rPr lang="en-US" sz="2000" b="1" i="1" dirty="0">
                <a:solidFill>
                  <a:srgbClr val="C00000"/>
                </a:solidFill>
              </a:rPr>
              <a:t> Pa</a:t>
            </a:r>
            <a:r>
              <a:rPr lang="en-US" sz="2000" dirty="0">
                <a:solidFill>
                  <a:srgbClr val="C00000"/>
                </a:solidFill>
              </a:rPr>
              <a:t> </a:t>
            </a:r>
            <a:endParaRPr lang="en-US" sz="2000" dirty="0" smtClean="0"/>
          </a:p>
          <a:p>
            <a:pPr>
              <a:buFont typeface="Wingdings" pitchFamily="2" charset="2"/>
              <a:buChar char="v"/>
            </a:pPr>
            <a:r>
              <a:rPr lang="en-US" sz="2000" dirty="0" smtClean="0"/>
              <a:t>1 </a:t>
            </a:r>
            <a:r>
              <a:rPr lang="en-US" sz="2000" dirty="0" err="1" smtClean="0"/>
              <a:t>atm</a:t>
            </a:r>
            <a:r>
              <a:rPr lang="en-US" sz="2000" dirty="0" smtClean="0"/>
              <a:t> = 1.01325 x 10</a:t>
            </a:r>
            <a:r>
              <a:rPr lang="en-US" sz="2000" baseline="30000" dirty="0" smtClean="0"/>
              <a:t>5</a:t>
            </a:r>
            <a:r>
              <a:rPr lang="en-US" sz="2000" dirty="0" smtClean="0"/>
              <a:t> Pa = 101.325 </a:t>
            </a:r>
            <a:r>
              <a:rPr lang="en-US" sz="2000" dirty="0" err="1" smtClean="0"/>
              <a:t>kPa</a:t>
            </a:r>
            <a:endParaRPr lang="en-US" sz="2000" dirty="0" smtClean="0"/>
          </a:p>
          <a:p>
            <a:pPr>
              <a:buFont typeface="Wingdings" pitchFamily="2" charset="2"/>
              <a:buChar char="v"/>
            </a:pPr>
            <a:r>
              <a:rPr lang="en-US" sz="2000" dirty="0" smtClean="0"/>
              <a:t>1 </a:t>
            </a:r>
            <a:r>
              <a:rPr lang="en-US" sz="2000" dirty="0" err="1" smtClean="0"/>
              <a:t>atm</a:t>
            </a:r>
            <a:r>
              <a:rPr lang="en-US" sz="2000" dirty="0" smtClean="0"/>
              <a:t> = 760 </a:t>
            </a:r>
            <a:r>
              <a:rPr lang="en-US" sz="2000" dirty="0" err="1" smtClean="0"/>
              <a:t>Torr</a:t>
            </a:r>
            <a:r>
              <a:rPr lang="en-US" sz="2000" dirty="0" smtClean="0"/>
              <a:t> </a:t>
            </a:r>
          </a:p>
          <a:p>
            <a:pPr>
              <a:buFont typeface="Wingdings" pitchFamily="2" charset="2"/>
              <a:buChar char="v"/>
            </a:pPr>
            <a:r>
              <a:rPr lang="en-US" sz="2000" dirty="0" smtClean="0"/>
              <a:t>1 </a:t>
            </a:r>
            <a:r>
              <a:rPr lang="en-US" sz="2000" dirty="0" err="1" smtClean="0"/>
              <a:t>Torr</a:t>
            </a:r>
            <a:r>
              <a:rPr lang="en-US" sz="2000" dirty="0" smtClean="0"/>
              <a:t> (1 mmHg) = 133.322 Pa </a:t>
            </a:r>
          </a:p>
          <a:p>
            <a:pPr>
              <a:buFont typeface="Wingdings" pitchFamily="2" charset="2"/>
              <a:buChar char="v"/>
            </a:pPr>
            <a:r>
              <a:rPr lang="en-US" sz="2000" dirty="0" smtClean="0"/>
              <a:t>1 </a:t>
            </a:r>
            <a:r>
              <a:rPr lang="en-US" sz="2000" dirty="0" err="1" smtClean="0"/>
              <a:t>atm</a:t>
            </a:r>
            <a:r>
              <a:rPr lang="en-US" sz="2000" dirty="0" smtClean="0"/>
              <a:t> = 14.7 </a:t>
            </a:r>
            <a:r>
              <a:rPr lang="en-US" sz="2000" dirty="0" err="1" smtClean="0"/>
              <a:t>lb·inch</a:t>
            </a:r>
            <a:r>
              <a:rPr lang="en-US" sz="2000" dirty="0" smtClean="0"/>
              <a:t> 2 (psi)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a:t>
            </a:fld>
            <a:endParaRPr lang="en-US"/>
          </a:p>
        </p:txBody>
      </p:sp>
      <p:sp>
        <p:nvSpPr>
          <p:cNvPr id="5" name="Rectangle 4"/>
          <p:cNvSpPr/>
          <p:nvPr/>
        </p:nvSpPr>
        <p:spPr>
          <a:xfrm>
            <a:off x="1246953" y="6093023"/>
            <a:ext cx="3834704" cy="307777"/>
          </a:xfrm>
          <a:prstGeom prst="rect">
            <a:avLst/>
          </a:prstGeom>
        </p:spPr>
        <p:txBody>
          <a:bodyPr wrap="none">
            <a:spAutoFit/>
          </a:bodyPr>
          <a:lstStyle/>
          <a:p>
            <a:pPr lvl="2">
              <a:buNone/>
            </a:pPr>
            <a:r>
              <a:rPr lang="en-US" dirty="0"/>
              <a:t>*</a:t>
            </a:r>
            <a:r>
              <a:rPr lang="en-US" dirty="0">
                <a:solidFill>
                  <a:schemeClr val="bg2">
                    <a:lumMod val="50000"/>
                    <a:lumOff val="50000"/>
                  </a:schemeClr>
                </a:solidFill>
              </a:rPr>
              <a:t>Derive the unit of pressure from the </a:t>
            </a:r>
            <a:r>
              <a:rPr lang="en-US" dirty="0" err="1">
                <a:solidFill>
                  <a:schemeClr val="bg2">
                    <a:lumMod val="50000"/>
                    <a:lumOff val="50000"/>
                  </a:schemeClr>
                </a:solidFill>
              </a:rPr>
              <a:t>formular</a:t>
            </a:r>
            <a:r>
              <a:rPr lang="en-US" dirty="0"/>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B5C54E2D-603D-44F4-A055-C7DE647337B0}" type="slidenum">
              <a:rPr lang="en-US"/>
              <a:pPr/>
              <a:t>90</a:t>
            </a:fld>
            <a:endParaRPr lang="en-US"/>
          </a:p>
        </p:txBody>
      </p:sp>
      <p:sp>
        <p:nvSpPr>
          <p:cNvPr id="35844" name="Text Box 4"/>
          <p:cNvSpPr txBox="1">
            <a:spLocks noChangeArrowheads="1"/>
          </p:cNvSpPr>
          <p:nvPr/>
        </p:nvSpPr>
        <p:spPr bwMode="auto">
          <a:xfrm>
            <a:off x="950912" y="1058594"/>
            <a:ext cx="8193088" cy="1384995"/>
          </a:xfrm>
          <a:prstGeom prst="rect">
            <a:avLst/>
          </a:prstGeom>
          <a:noFill/>
          <a:ln w="9525">
            <a:noFill/>
            <a:miter lim="800000"/>
            <a:headEnd/>
            <a:tailEnd/>
          </a:ln>
          <a:effectLst/>
        </p:spPr>
        <p:txBody>
          <a:bodyPr>
            <a:spAutoFit/>
          </a:bodyPr>
          <a:lstStyle/>
          <a:p>
            <a:r>
              <a:rPr lang="en-US" sz="2800" dirty="0">
                <a:solidFill>
                  <a:srgbClr val="660033"/>
                </a:solidFill>
              </a:rPr>
              <a:t>Hydrogen  bonding: cases of very strong dipole-dipole interaction  </a:t>
            </a:r>
            <a:r>
              <a:rPr lang="en-US" sz="2800" dirty="0">
                <a:solidFill>
                  <a:srgbClr val="006600"/>
                </a:solidFill>
              </a:rPr>
              <a:t>(bonds involving H-F, H-O, and H-N are most important cases).</a:t>
            </a:r>
            <a:endParaRPr lang="en-US" sz="2800" dirty="0">
              <a:solidFill>
                <a:srgbClr val="FF0000"/>
              </a:solidFill>
            </a:endParaRPr>
          </a:p>
        </p:txBody>
      </p:sp>
      <p:pic>
        <p:nvPicPr>
          <p:cNvPr id="35849" name="Picture 9" descr="A:\Fg11_002.pct"/>
          <p:cNvPicPr>
            <a:picLocks noChangeAspect="1" noChangeArrowheads="1"/>
          </p:cNvPicPr>
          <p:nvPr/>
        </p:nvPicPr>
        <p:blipFill>
          <a:blip r:embed="rId3"/>
          <a:srcRect/>
          <a:stretch>
            <a:fillRect/>
          </a:stretch>
        </p:blipFill>
        <p:spPr bwMode="auto">
          <a:xfrm>
            <a:off x="1676400" y="2946400"/>
            <a:ext cx="5867400" cy="3911600"/>
          </a:xfrm>
          <a:prstGeom prst="rect">
            <a:avLst/>
          </a:prstGeom>
          <a:noFill/>
        </p:spPr>
      </p:pic>
      <p:sp>
        <p:nvSpPr>
          <p:cNvPr id="35850" name="Text Box 10"/>
          <p:cNvSpPr txBox="1">
            <a:spLocks noChangeArrowheads="1"/>
          </p:cNvSpPr>
          <p:nvPr/>
        </p:nvSpPr>
        <p:spPr bwMode="auto">
          <a:xfrm>
            <a:off x="3176588" y="2713038"/>
            <a:ext cx="3300412" cy="944562"/>
          </a:xfrm>
          <a:prstGeom prst="rect">
            <a:avLst/>
          </a:prstGeom>
          <a:noFill/>
          <a:ln w="9525">
            <a:noFill/>
            <a:miter lim="800000"/>
            <a:headEnd/>
            <a:tailEnd/>
          </a:ln>
          <a:effectLst/>
        </p:spPr>
        <p:txBody>
          <a:bodyPr wrap="none">
            <a:spAutoFit/>
          </a:bodyPr>
          <a:lstStyle/>
          <a:p>
            <a:r>
              <a:rPr lang="en-US" sz="3200" baseline="30000">
                <a:solidFill>
                  <a:srgbClr val="000099"/>
                </a:solidFill>
                <a:sym typeface="Symbol" pitchFamily="18" charset="2"/>
              </a:rPr>
              <a:t>+</a:t>
            </a:r>
            <a:r>
              <a:rPr lang="en-US" sz="3200">
                <a:solidFill>
                  <a:srgbClr val="FF0000"/>
                </a:solidFill>
              </a:rPr>
              <a:t>H-F</a:t>
            </a:r>
            <a:r>
              <a:rPr lang="en-US" sz="3200" baseline="30000">
                <a:solidFill>
                  <a:srgbClr val="000099"/>
                </a:solidFill>
                <a:sym typeface="Symbol" pitchFamily="18" charset="2"/>
              </a:rPr>
              <a:t>-</a:t>
            </a:r>
            <a:r>
              <a:rPr lang="en-US" sz="3200">
                <a:solidFill>
                  <a:srgbClr val="FF0000"/>
                </a:solidFill>
              </a:rPr>
              <a:t> --- </a:t>
            </a:r>
            <a:r>
              <a:rPr lang="en-US" sz="3200" baseline="30000">
                <a:solidFill>
                  <a:srgbClr val="000099"/>
                </a:solidFill>
                <a:sym typeface="Symbol" pitchFamily="18" charset="2"/>
              </a:rPr>
              <a:t>+</a:t>
            </a:r>
            <a:r>
              <a:rPr lang="en-US" sz="3200">
                <a:solidFill>
                  <a:srgbClr val="FF0000"/>
                </a:solidFill>
              </a:rPr>
              <a:t>H-F</a:t>
            </a:r>
            <a:r>
              <a:rPr lang="en-US" sz="3200" baseline="30000">
                <a:solidFill>
                  <a:srgbClr val="000099"/>
                </a:solidFill>
                <a:sym typeface="Symbol" pitchFamily="18" charset="2"/>
              </a:rPr>
              <a:t>-</a:t>
            </a:r>
            <a:r>
              <a:rPr lang="en-US" sz="3200">
                <a:solidFill>
                  <a:srgbClr val="FF0000"/>
                </a:solidFill>
              </a:rPr>
              <a:t> </a:t>
            </a:r>
          </a:p>
          <a:p>
            <a:endParaRPr lang="en-US"/>
          </a:p>
        </p:txBody>
      </p:sp>
      <p:sp>
        <p:nvSpPr>
          <p:cNvPr id="35851" name="Text Box 11"/>
          <p:cNvSpPr txBox="1">
            <a:spLocks noChangeArrowheads="1"/>
          </p:cNvSpPr>
          <p:nvPr/>
        </p:nvSpPr>
        <p:spPr bwMode="auto">
          <a:xfrm>
            <a:off x="3581400" y="5715000"/>
            <a:ext cx="2632075" cy="457200"/>
          </a:xfrm>
          <a:prstGeom prst="rect">
            <a:avLst/>
          </a:prstGeom>
          <a:solidFill>
            <a:srgbClr val="00FFFF"/>
          </a:solidFill>
          <a:ln w="9525">
            <a:noFill/>
            <a:miter lim="800000"/>
            <a:headEnd/>
            <a:tailEnd/>
          </a:ln>
          <a:effectLst/>
        </p:spPr>
        <p:txBody>
          <a:bodyPr wrap="none">
            <a:spAutoFit/>
          </a:bodyPr>
          <a:lstStyle/>
          <a:p>
            <a:r>
              <a:rPr lang="en-US">
                <a:solidFill>
                  <a:srgbClr val="FF0000"/>
                </a:solidFill>
              </a:rPr>
              <a:t>Hydrogen bonding</a:t>
            </a:r>
          </a:p>
        </p:txBody>
      </p:sp>
      <p:sp>
        <p:nvSpPr>
          <p:cNvPr id="9" name="TextBox 8"/>
          <p:cNvSpPr txBox="1"/>
          <p:nvPr/>
        </p:nvSpPr>
        <p:spPr>
          <a:xfrm>
            <a:off x="2504049" y="365760"/>
            <a:ext cx="3432518" cy="523220"/>
          </a:xfrm>
          <a:prstGeom prst="rect">
            <a:avLst/>
          </a:prstGeom>
          <a:noFill/>
        </p:spPr>
        <p:txBody>
          <a:bodyPr wrap="square" rtlCol="0">
            <a:spAutoFit/>
          </a:bodyPr>
          <a:lstStyle/>
          <a:p>
            <a:r>
              <a:rPr lang="en-US" sz="2800" b="1" dirty="0" smtClean="0"/>
              <a:t>Hydrogen Bonding</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5844">
                                            <p:txEl>
                                              <p:pRg st="0" end="0"/>
                                            </p:txEl>
                                          </p:spTgt>
                                        </p:tgtEl>
                                        <p:attrNameLst>
                                          <p:attrName>style.visibility</p:attrName>
                                        </p:attrNameLst>
                                      </p:cBhvr>
                                      <p:to>
                                        <p:strVal val="visible"/>
                                      </p:to>
                                    </p:set>
                                    <p:animEffect transition="in" filter="wipe(up)">
                                      <p:cBhvr>
                                        <p:cTn id="7" dur="75"/>
                                        <p:tgtEl>
                                          <p:spTgt spid="3584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358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58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851"/>
                                        </p:tgtEl>
                                        <p:attrNameLst>
                                          <p:attrName>style.visibility</p:attrName>
                                        </p:attrNameLst>
                                      </p:cBhvr>
                                      <p:to>
                                        <p:strVal val="visible"/>
                                      </p:to>
                                    </p:set>
                                    <p:anim calcmode="lin" valueType="num">
                                      <p:cBhvr additive="base">
                                        <p:cTn id="20" dur="500" fill="hold"/>
                                        <p:tgtEl>
                                          <p:spTgt spid="35851"/>
                                        </p:tgtEl>
                                        <p:attrNameLst>
                                          <p:attrName>ppt_x</p:attrName>
                                        </p:attrNameLst>
                                      </p:cBhvr>
                                      <p:tavLst>
                                        <p:tav tm="0">
                                          <p:val>
                                            <p:strVal val="#ppt_x"/>
                                          </p:val>
                                        </p:tav>
                                        <p:tav tm="100000">
                                          <p:val>
                                            <p:strVal val="#ppt_x"/>
                                          </p:val>
                                        </p:tav>
                                      </p:tavLst>
                                    </p:anim>
                                    <p:anim calcmode="lin" valueType="num">
                                      <p:cBhvr additive="base">
                                        <p:cTn id="21" dur="500" fill="hold"/>
                                        <p:tgtEl>
                                          <p:spTgt spid="358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build="p" autoUpdateAnimBg="0"/>
      <p:bldP spid="35850" grpId="0" autoUpdateAnimBg="0"/>
      <p:bldP spid="35851"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p:txBody>
          <a:bodyPr/>
          <a:lstStyle/>
          <a:p>
            <a:pPr>
              <a:spcBef>
                <a:spcPct val="50000"/>
              </a:spcBef>
              <a:buNone/>
            </a:pPr>
            <a:r>
              <a:rPr lang="en-US" altLang="zh-CN" dirty="0" smtClean="0">
                <a:solidFill>
                  <a:schemeClr val="accent2"/>
                </a:solidFill>
                <a:ea typeface="宋体" charset="-122"/>
              </a:rPr>
              <a:t>What type(s) of intermolecular forces exist between each of the following molecules?</a:t>
            </a:r>
          </a:p>
          <a:p>
            <a:pPr>
              <a:spcBef>
                <a:spcPct val="50000"/>
              </a:spcBef>
              <a:buNone/>
            </a:pPr>
            <a:r>
              <a:rPr lang="en-US" altLang="zh-CN" dirty="0" err="1" smtClean="0">
                <a:solidFill>
                  <a:schemeClr val="accent2"/>
                </a:solidFill>
                <a:ea typeface="宋体" charset="-122"/>
              </a:rPr>
              <a:t>HBr</a:t>
            </a:r>
            <a:r>
              <a:rPr lang="en-US" altLang="zh-CN" dirty="0" smtClean="0">
                <a:solidFill>
                  <a:schemeClr val="accent2"/>
                </a:solidFill>
                <a:ea typeface="宋体" charset="-122"/>
              </a:rPr>
              <a:t>, CH</a:t>
            </a:r>
            <a:r>
              <a:rPr lang="en-US" altLang="zh-CN" baseline="-25000" dirty="0" smtClean="0">
                <a:solidFill>
                  <a:schemeClr val="accent2"/>
                </a:solidFill>
                <a:ea typeface="宋体" charset="-122"/>
              </a:rPr>
              <a:t>4</a:t>
            </a:r>
            <a:r>
              <a:rPr lang="en-US" altLang="zh-CN" dirty="0" smtClean="0">
                <a:solidFill>
                  <a:schemeClr val="accent2"/>
                </a:solidFill>
                <a:ea typeface="宋体" charset="-122"/>
              </a:rPr>
              <a:t> and SO</a:t>
            </a:r>
            <a:r>
              <a:rPr lang="en-US" altLang="zh-CN" baseline="-25000" dirty="0" smtClean="0">
                <a:solidFill>
                  <a:schemeClr val="accent2"/>
                </a:solidFill>
                <a:ea typeface="宋体" charset="-122"/>
              </a:rPr>
              <a:t>2</a:t>
            </a:r>
            <a:endParaRPr lang="en-US" altLang="zh-CN" baseline="-25000" dirty="0">
              <a:solidFill>
                <a:schemeClr val="accent2"/>
              </a:solidFill>
              <a:ea typeface="宋体" charset="-122"/>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9"/>
          <p:cNvGrpSpPr>
            <a:grpSpLocks/>
          </p:cNvGrpSpPr>
          <p:nvPr/>
        </p:nvGrpSpPr>
        <p:grpSpPr bwMode="auto">
          <a:xfrm>
            <a:off x="1219200" y="4816475"/>
            <a:ext cx="1854200" cy="685800"/>
            <a:chOff x="4272" y="2496"/>
            <a:chExt cx="1168" cy="432"/>
          </a:xfrm>
        </p:grpSpPr>
        <p:sp>
          <p:nvSpPr>
            <p:cNvPr id="12299" name="Text Box 3"/>
            <p:cNvSpPr txBox="1">
              <a:spLocks noChangeArrowheads="1"/>
            </p:cNvSpPr>
            <p:nvPr/>
          </p:nvSpPr>
          <p:spPr bwMode="auto">
            <a:xfrm>
              <a:off x="4726" y="2503"/>
              <a:ext cx="244" cy="288"/>
            </a:xfrm>
            <a:prstGeom prst="rect">
              <a:avLst/>
            </a:prstGeom>
            <a:noFill/>
            <a:ln w="9525">
              <a:noFill/>
              <a:miter lim="800000"/>
              <a:headEnd/>
              <a:tailEnd/>
            </a:ln>
          </p:spPr>
          <p:txBody>
            <a:bodyPr wrap="none">
              <a:spAutoFit/>
            </a:bodyPr>
            <a:lstStyle/>
            <a:p>
              <a:pPr algn="l" eaLnBrk="0" hangingPunct="0"/>
              <a:r>
                <a:rPr lang="en-US" altLang="zh-CN">
                  <a:ea typeface="宋体" charset="-122"/>
                </a:rPr>
                <a:t>S</a:t>
              </a:r>
            </a:p>
          </p:txBody>
        </p:sp>
        <p:grpSp>
          <p:nvGrpSpPr>
            <p:cNvPr id="3" name="Group 37"/>
            <p:cNvGrpSpPr>
              <a:grpSpLocks/>
            </p:cNvGrpSpPr>
            <p:nvPr/>
          </p:nvGrpSpPr>
          <p:grpSpPr bwMode="auto">
            <a:xfrm rot="-1652731">
              <a:off x="4272" y="2633"/>
              <a:ext cx="480" cy="295"/>
              <a:chOff x="4272" y="2496"/>
              <a:chExt cx="480" cy="295"/>
            </a:xfrm>
          </p:grpSpPr>
          <p:sp>
            <p:nvSpPr>
              <p:cNvPr id="12316" name="Text Box 4"/>
              <p:cNvSpPr txBox="1">
                <a:spLocks noChangeArrowheads="1"/>
              </p:cNvSpPr>
              <p:nvPr/>
            </p:nvSpPr>
            <p:spPr bwMode="auto">
              <a:xfrm>
                <a:off x="4272" y="2503"/>
                <a:ext cx="265" cy="288"/>
              </a:xfrm>
              <a:prstGeom prst="rect">
                <a:avLst/>
              </a:prstGeom>
              <a:noFill/>
              <a:ln w="9525">
                <a:noFill/>
                <a:miter lim="800000"/>
                <a:headEnd/>
                <a:tailEnd/>
              </a:ln>
            </p:spPr>
            <p:txBody>
              <a:bodyPr wrap="none">
                <a:spAutoFit/>
              </a:bodyPr>
              <a:lstStyle/>
              <a:p>
                <a:pPr algn="l" eaLnBrk="0" hangingPunct="0"/>
                <a:r>
                  <a:rPr lang="en-US" altLang="zh-CN">
                    <a:ea typeface="宋体" charset="-122"/>
                  </a:rPr>
                  <a:t>O</a:t>
                </a:r>
              </a:p>
            </p:txBody>
          </p:sp>
          <p:grpSp>
            <p:nvGrpSpPr>
              <p:cNvPr id="4" name="Group 5"/>
              <p:cNvGrpSpPr>
                <a:grpSpLocks/>
              </p:cNvGrpSpPr>
              <p:nvPr/>
            </p:nvGrpSpPr>
            <p:grpSpPr bwMode="auto">
              <a:xfrm>
                <a:off x="4512" y="2625"/>
                <a:ext cx="240" cy="44"/>
                <a:chOff x="960" y="3712"/>
                <a:chExt cx="240" cy="44"/>
              </a:xfrm>
            </p:grpSpPr>
            <p:sp>
              <p:nvSpPr>
                <p:cNvPr id="12324" name="Line 6"/>
                <p:cNvSpPr>
                  <a:spLocks noChangeShapeType="1"/>
                </p:cNvSpPr>
                <p:nvPr/>
              </p:nvSpPr>
              <p:spPr bwMode="auto">
                <a:xfrm>
                  <a:off x="960" y="3756"/>
                  <a:ext cx="240" cy="0"/>
                </a:xfrm>
                <a:prstGeom prst="line">
                  <a:avLst/>
                </a:prstGeom>
                <a:noFill/>
                <a:ln w="38100">
                  <a:solidFill>
                    <a:schemeClr val="tx1"/>
                  </a:solidFill>
                  <a:round/>
                  <a:headEnd/>
                  <a:tailEnd/>
                </a:ln>
              </p:spPr>
              <p:txBody>
                <a:bodyPr/>
                <a:lstStyle/>
                <a:p>
                  <a:endParaRPr lang="en-US"/>
                </a:p>
              </p:txBody>
            </p:sp>
            <p:sp>
              <p:nvSpPr>
                <p:cNvPr id="12325" name="Line 7"/>
                <p:cNvSpPr>
                  <a:spLocks noChangeShapeType="1"/>
                </p:cNvSpPr>
                <p:nvPr/>
              </p:nvSpPr>
              <p:spPr bwMode="auto">
                <a:xfrm>
                  <a:off x="960" y="3712"/>
                  <a:ext cx="240" cy="0"/>
                </a:xfrm>
                <a:prstGeom prst="line">
                  <a:avLst/>
                </a:prstGeom>
                <a:noFill/>
                <a:ln w="38100">
                  <a:solidFill>
                    <a:schemeClr val="tx1"/>
                  </a:solidFill>
                  <a:round/>
                  <a:headEnd/>
                  <a:tailEnd/>
                </a:ln>
              </p:spPr>
              <p:txBody>
                <a:bodyPr/>
                <a:lstStyle/>
                <a:p>
                  <a:endParaRPr lang="en-US"/>
                </a:p>
              </p:txBody>
            </p:sp>
          </p:grpSp>
          <p:grpSp>
            <p:nvGrpSpPr>
              <p:cNvPr id="5" name="Group 10"/>
              <p:cNvGrpSpPr>
                <a:grpSpLocks/>
              </p:cNvGrpSpPr>
              <p:nvPr/>
            </p:nvGrpSpPr>
            <p:grpSpPr bwMode="auto">
              <a:xfrm rot="10800000">
                <a:off x="4336" y="2496"/>
                <a:ext cx="144" cy="48"/>
                <a:chOff x="3824" y="3888"/>
                <a:chExt cx="144" cy="48"/>
              </a:xfrm>
            </p:grpSpPr>
            <p:sp>
              <p:nvSpPr>
                <p:cNvPr id="12322" name="Oval 11"/>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23" name="Oval 12"/>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nvGrpSpPr>
              <p:cNvPr id="6" name="Group 13"/>
              <p:cNvGrpSpPr>
                <a:grpSpLocks/>
              </p:cNvGrpSpPr>
              <p:nvPr/>
            </p:nvGrpSpPr>
            <p:grpSpPr bwMode="auto">
              <a:xfrm rot="10800000">
                <a:off x="4336" y="2736"/>
                <a:ext cx="144" cy="48"/>
                <a:chOff x="3824" y="3888"/>
                <a:chExt cx="144" cy="48"/>
              </a:xfrm>
            </p:grpSpPr>
            <p:sp>
              <p:nvSpPr>
                <p:cNvPr id="12320" name="Oval 14"/>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21" name="Oval 15"/>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grpSp>
          <p:nvGrpSpPr>
            <p:cNvPr id="7" name="Group 22"/>
            <p:cNvGrpSpPr>
              <a:grpSpLocks/>
            </p:cNvGrpSpPr>
            <p:nvPr/>
          </p:nvGrpSpPr>
          <p:grpSpPr bwMode="auto">
            <a:xfrm rot="10800000">
              <a:off x="4768" y="2496"/>
              <a:ext cx="144" cy="48"/>
              <a:chOff x="3824" y="3888"/>
              <a:chExt cx="144" cy="48"/>
            </a:xfrm>
          </p:grpSpPr>
          <p:sp>
            <p:nvSpPr>
              <p:cNvPr id="12314" name="Oval 23"/>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15" name="Oval 24"/>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nvGrpSpPr>
            <p:cNvPr id="8" name="Group 38"/>
            <p:cNvGrpSpPr>
              <a:grpSpLocks/>
            </p:cNvGrpSpPr>
            <p:nvPr/>
          </p:nvGrpSpPr>
          <p:grpSpPr bwMode="auto">
            <a:xfrm rot="1356682">
              <a:off x="4945" y="2586"/>
              <a:ext cx="495" cy="294"/>
              <a:chOff x="4945" y="2496"/>
              <a:chExt cx="495" cy="294"/>
            </a:xfrm>
          </p:grpSpPr>
          <p:sp>
            <p:nvSpPr>
              <p:cNvPr id="12303" name="Line 8"/>
              <p:cNvSpPr>
                <a:spLocks noChangeShapeType="1"/>
              </p:cNvSpPr>
              <p:nvPr/>
            </p:nvSpPr>
            <p:spPr bwMode="auto">
              <a:xfrm>
                <a:off x="4945" y="2646"/>
                <a:ext cx="240" cy="0"/>
              </a:xfrm>
              <a:prstGeom prst="line">
                <a:avLst/>
              </a:prstGeom>
              <a:noFill/>
              <a:ln w="38100">
                <a:solidFill>
                  <a:schemeClr val="tx1"/>
                </a:solidFill>
                <a:round/>
                <a:headEnd/>
                <a:tailEnd/>
              </a:ln>
            </p:spPr>
            <p:txBody>
              <a:bodyPr/>
              <a:lstStyle/>
              <a:p>
                <a:endParaRPr lang="en-US"/>
              </a:p>
            </p:txBody>
          </p:sp>
          <p:sp>
            <p:nvSpPr>
              <p:cNvPr id="12304" name="Text Box 9"/>
              <p:cNvSpPr txBox="1">
                <a:spLocks noChangeArrowheads="1"/>
              </p:cNvSpPr>
              <p:nvPr/>
            </p:nvSpPr>
            <p:spPr bwMode="auto">
              <a:xfrm>
                <a:off x="5159" y="2502"/>
                <a:ext cx="265" cy="288"/>
              </a:xfrm>
              <a:prstGeom prst="rect">
                <a:avLst/>
              </a:prstGeom>
              <a:noFill/>
              <a:ln w="9525">
                <a:noFill/>
                <a:miter lim="800000"/>
                <a:headEnd/>
                <a:tailEnd/>
              </a:ln>
            </p:spPr>
            <p:txBody>
              <a:bodyPr wrap="none">
                <a:spAutoFit/>
              </a:bodyPr>
              <a:lstStyle/>
              <a:p>
                <a:pPr algn="l" eaLnBrk="0" hangingPunct="0"/>
                <a:r>
                  <a:rPr lang="en-US" altLang="zh-CN">
                    <a:ea typeface="宋体" charset="-122"/>
                  </a:rPr>
                  <a:t>O</a:t>
                </a:r>
              </a:p>
            </p:txBody>
          </p:sp>
          <p:grpSp>
            <p:nvGrpSpPr>
              <p:cNvPr id="9" name="Group 16"/>
              <p:cNvGrpSpPr>
                <a:grpSpLocks/>
              </p:cNvGrpSpPr>
              <p:nvPr/>
            </p:nvGrpSpPr>
            <p:grpSpPr bwMode="auto">
              <a:xfrm rot="10800000">
                <a:off x="5216" y="2496"/>
                <a:ext cx="144" cy="48"/>
                <a:chOff x="3824" y="3888"/>
                <a:chExt cx="144" cy="48"/>
              </a:xfrm>
            </p:grpSpPr>
            <p:sp>
              <p:nvSpPr>
                <p:cNvPr id="12312" name="Oval 17"/>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13" name="Oval 18"/>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nvGrpSpPr>
              <p:cNvPr id="10" name="Group 19"/>
              <p:cNvGrpSpPr>
                <a:grpSpLocks/>
              </p:cNvGrpSpPr>
              <p:nvPr/>
            </p:nvGrpSpPr>
            <p:grpSpPr bwMode="auto">
              <a:xfrm rot="10800000">
                <a:off x="5216" y="2736"/>
                <a:ext cx="144" cy="48"/>
                <a:chOff x="3824" y="3888"/>
                <a:chExt cx="144" cy="48"/>
              </a:xfrm>
            </p:grpSpPr>
            <p:sp>
              <p:nvSpPr>
                <p:cNvPr id="12310" name="Oval 20"/>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11" name="Oval 21"/>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nvGrpSpPr>
              <p:cNvPr id="11" name="Group 25"/>
              <p:cNvGrpSpPr>
                <a:grpSpLocks/>
              </p:cNvGrpSpPr>
              <p:nvPr/>
            </p:nvGrpSpPr>
            <p:grpSpPr bwMode="auto">
              <a:xfrm rot="5400000">
                <a:off x="5344" y="2624"/>
                <a:ext cx="144" cy="48"/>
                <a:chOff x="3824" y="3888"/>
                <a:chExt cx="144" cy="48"/>
              </a:xfrm>
            </p:grpSpPr>
            <p:sp>
              <p:nvSpPr>
                <p:cNvPr id="12308" name="Oval 26"/>
                <p:cNvSpPr>
                  <a:spLocks noChangeArrowheads="1"/>
                </p:cNvSpPr>
                <p:nvPr/>
              </p:nvSpPr>
              <p:spPr bwMode="auto">
                <a:xfrm rot="5400000">
                  <a:off x="3920"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sp>
              <p:nvSpPr>
                <p:cNvPr id="12309" name="Oval 27"/>
                <p:cNvSpPr>
                  <a:spLocks noChangeArrowheads="1"/>
                </p:cNvSpPr>
                <p:nvPr/>
              </p:nvSpPr>
              <p:spPr bwMode="auto">
                <a:xfrm rot="5400000">
                  <a:off x="3824" y="3888"/>
                  <a:ext cx="48" cy="48"/>
                </a:xfrm>
                <a:prstGeom prst="ellipse">
                  <a:avLst/>
                </a:prstGeom>
                <a:solidFill>
                  <a:schemeClr val="tx1"/>
                </a:solidFill>
                <a:ln w="9525">
                  <a:solidFill>
                    <a:schemeClr val="tx1"/>
                  </a:solidFill>
                  <a:round/>
                  <a:headEnd/>
                  <a:tailEnd/>
                </a:ln>
              </p:spPr>
              <p:txBody>
                <a:bodyPr wrap="none" anchor="ctr"/>
                <a:lstStyle/>
                <a:p>
                  <a:endParaRPr lang="zh-CN" altLang="en-US">
                    <a:ea typeface="宋体" charset="-122"/>
                  </a:endParaRPr>
                </a:p>
              </p:txBody>
            </p:sp>
          </p:grpSp>
        </p:grpSp>
      </p:grpSp>
      <p:sp>
        <p:nvSpPr>
          <p:cNvPr id="12293" name="Text Box 30"/>
          <p:cNvSpPr txBox="1">
            <a:spLocks noChangeArrowheads="1"/>
          </p:cNvSpPr>
          <p:nvPr/>
        </p:nvSpPr>
        <p:spPr bwMode="auto">
          <a:xfrm>
            <a:off x="188913" y="1797050"/>
            <a:ext cx="796925" cy="519113"/>
          </a:xfrm>
          <a:prstGeom prst="rect">
            <a:avLst/>
          </a:prstGeom>
          <a:noFill/>
          <a:ln w="9525">
            <a:noFill/>
            <a:miter lim="800000"/>
            <a:headEnd/>
            <a:tailEnd/>
          </a:ln>
        </p:spPr>
        <p:txBody>
          <a:bodyPr wrap="none">
            <a:spAutoFit/>
          </a:bodyPr>
          <a:lstStyle/>
          <a:p>
            <a:pPr algn="l"/>
            <a:r>
              <a:rPr lang="en-US" altLang="zh-CN" sz="2800">
                <a:solidFill>
                  <a:schemeClr val="accent2"/>
                </a:solidFill>
                <a:ea typeface="宋体" charset="-122"/>
              </a:rPr>
              <a:t>HBr</a:t>
            </a:r>
          </a:p>
        </p:txBody>
      </p:sp>
      <p:sp>
        <p:nvSpPr>
          <p:cNvPr id="10271" name="Text Box 31"/>
          <p:cNvSpPr txBox="1">
            <a:spLocks noChangeArrowheads="1"/>
          </p:cNvSpPr>
          <p:nvPr/>
        </p:nvSpPr>
        <p:spPr bwMode="auto">
          <a:xfrm>
            <a:off x="449263" y="2362200"/>
            <a:ext cx="8245475" cy="822325"/>
          </a:xfrm>
          <a:prstGeom prst="rect">
            <a:avLst/>
          </a:prstGeom>
          <a:noFill/>
          <a:ln w="9525">
            <a:noFill/>
            <a:miter lim="800000"/>
            <a:headEnd/>
            <a:tailEnd/>
          </a:ln>
        </p:spPr>
        <p:txBody>
          <a:bodyPr>
            <a:spAutoFit/>
          </a:bodyPr>
          <a:lstStyle/>
          <a:p>
            <a:pPr algn="l"/>
            <a:r>
              <a:rPr lang="en-US" altLang="zh-CN">
                <a:ea typeface="宋体" charset="-122"/>
              </a:rPr>
              <a:t>HBr is a polar molecule: dipole-dipole forces.  There are also dispersion forces between HBr molecules.</a:t>
            </a:r>
          </a:p>
        </p:txBody>
      </p:sp>
      <p:sp>
        <p:nvSpPr>
          <p:cNvPr id="12295" name="Text Box 32"/>
          <p:cNvSpPr txBox="1">
            <a:spLocks noChangeArrowheads="1"/>
          </p:cNvSpPr>
          <p:nvPr/>
        </p:nvSpPr>
        <p:spPr bwMode="auto">
          <a:xfrm>
            <a:off x="152400" y="3505200"/>
            <a:ext cx="833438" cy="519113"/>
          </a:xfrm>
          <a:prstGeom prst="rect">
            <a:avLst/>
          </a:prstGeom>
          <a:noFill/>
          <a:ln w="9525">
            <a:noFill/>
            <a:miter lim="800000"/>
            <a:headEnd/>
            <a:tailEnd/>
          </a:ln>
        </p:spPr>
        <p:txBody>
          <a:bodyPr wrap="none">
            <a:spAutoFit/>
          </a:bodyPr>
          <a:lstStyle/>
          <a:p>
            <a:pPr algn="l"/>
            <a:r>
              <a:rPr lang="en-US" altLang="zh-CN" sz="2800">
                <a:solidFill>
                  <a:schemeClr val="accent2"/>
                </a:solidFill>
                <a:ea typeface="宋体" charset="-122"/>
              </a:rPr>
              <a:t>CH</a:t>
            </a:r>
            <a:r>
              <a:rPr lang="en-US" altLang="zh-CN" sz="2800" baseline="-25000">
                <a:solidFill>
                  <a:schemeClr val="accent2"/>
                </a:solidFill>
                <a:ea typeface="宋体" charset="-122"/>
              </a:rPr>
              <a:t>4</a:t>
            </a:r>
            <a:endParaRPr lang="en-US" altLang="zh-CN" sz="2800">
              <a:solidFill>
                <a:schemeClr val="accent2"/>
              </a:solidFill>
              <a:ea typeface="宋体" charset="-122"/>
            </a:endParaRPr>
          </a:p>
        </p:txBody>
      </p:sp>
      <p:sp>
        <p:nvSpPr>
          <p:cNvPr id="10273" name="Text Box 33"/>
          <p:cNvSpPr txBox="1">
            <a:spLocks noChangeArrowheads="1"/>
          </p:cNvSpPr>
          <p:nvPr/>
        </p:nvSpPr>
        <p:spPr bwMode="auto">
          <a:xfrm>
            <a:off x="449263" y="4038600"/>
            <a:ext cx="4875212" cy="457200"/>
          </a:xfrm>
          <a:prstGeom prst="rect">
            <a:avLst/>
          </a:prstGeom>
          <a:noFill/>
          <a:ln w="9525">
            <a:noFill/>
            <a:miter lim="800000"/>
            <a:headEnd/>
            <a:tailEnd/>
          </a:ln>
        </p:spPr>
        <p:txBody>
          <a:bodyPr wrap="none">
            <a:spAutoFit/>
          </a:bodyPr>
          <a:lstStyle/>
          <a:p>
            <a:pPr algn="l"/>
            <a:r>
              <a:rPr lang="en-US" altLang="zh-CN">
                <a:ea typeface="宋体" charset="-122"/>
              </a:rPr>
              <a:t>CH</a:t>
            </a:r>
            <a:r>
              <a:rPr lang="en-US" altLang="zh-CN" baseline="-25000">
                <a:ea typeface="宋体" charset="-122"/>
              </a:rPr>
              <a:t>4</a:t>
            </a:r>
            <a:r>
              <a:rPr lang="en-US" altLang="zh-CN">
                <a:ea typeface="宋体" charset="-122"/>
              </a:rPr>
              <a:t> is nonpolar: dispersion forces.</a:t>
            </a:r>
          </a:p>
        </p:txBody>
      </p:sp>
      <p:sp>
        <p:nvSpPr>
          <p:cNvPr id="12297" name="Text Box 34"/>
          <p:cNvSpPr txBox="1">
            <a:spLocks noChangeArrowheads="1"/>
          </p:cNvSpPr>
          <p:nvPr/>
        </p:nvSpPr>
        <p:spPr bwMode="auto">
          <a:xfrm>
            <a:off x="152400" y="5197475"/>
            <a:ext cx="831850" cy="519113"/>
          </a:xfrm>
          <a:prstGeom prst="rect">
            <a:avLst/>
          </a:prstGeom>
          <a:noFill/>
          <a:ln w="9525">
            <a:noFill/>
            <a:miter lim="800000"/>
            <a:headEnd/>
            <a:tailEnd/>
          </a:ln>
        </p:spPr>
        <p:txBody>
          <a:bodyPr wrap="none">
            <a:spAutoFit/>
          </a:bodyPr>
          <a:lstStyle/>
          <a:p>
            <a:pPr algn="l"/>
            <a:r>
              <a:rPr lang="en-US" altLang="zh-CN" sz="2800">
                <a:solidFill>
                  <a:schemeClr val="accent2"/>
                </a:solidFill>
                <a:ea typeface="宋体" charset="-122"/>
              </a:rPr>
              <a:t>SO</a:t>
            </a:r>
            <a:r>
              <a:rPr lang="en-US" altLang="zh-CN" sz="2800" baseline="-25000">
                <a:solidFill>
                  <a:schemeClr val="accent2"/>
                </a:solidFill>
                <a:ea typeface="宋体" charset="-122"/>
              </a:rPr>
              <a:t>2</a:t>
            </a:r>
            <a:endParaRPr lang="en-US" altLang="zh-CN" sz="2800">
              <a:solidFill>
                <a:schemeClr val="accent2"/>
              </a:solidFill>
              <a:ea typeface="宋体" charset="-122"/>
            </a:endParaRPr>
          </a:p>
        </p:txBody>
      </p:sp>
      <p:sp>
        <p:nvSpPr>
          <p:cNvPr id="10276" name="Text Box 36"/>
          <p:cNvSpPr txBox="1">
            <a:spLocks noChangeArrowheads="1"/>
          </p:cNvSpPr>
          <p:nvPr/>
        </p:nvSpPr>
        <p:spPr bwMode="auto">
          <a:xfrm>
            <a:off x="449263" y="5654675"/>
            <a:ext cx="8245475" cy="822325"/>
          </a:xfrm>
          <a:prstGeom prst="rect">
            <a:avLst/>
          </a:prstGeom>
          <a:noFill/>
          <a:ln w="9525">
            <a:noFill/>
            <a:miter lim="800000"/>
            <a:headEnd/>
            <a:tailEnd/>
          </a:ln>
        </p:spPr>
        <p:txBody>
          <a:bodyPr>
            <a:spAutoFit/>
          </a:bodyPr>
          <a:lstStyle/>
          <a:p>
            <a:pPr algn="l"/>
            <a:r>
              <a:rPr lang="en-US" altLang="zh-CN">
                <a:ea typeface="宋体" charset="-122"/>
              </a:rPr>
              <a:t>SO</a:t>
            </a:r>
            <a:r>
              <a:rPr lang="en-US" altLang="zh-CN" baseline="-25000">
                <a:ea typeface="宋体" charset="-122"/>
              </a:rPr>
              <a:t>2</a:t>
            </a:r>
            <a:r>
              <a:rPr lang="en-US" altLang="zh-CN">
                <a:ea typeface="宋体" charset="-122"/>
              </a:rPr>
              <a:t> is a polar molecule: dipole-dipole forces.  There are also dispersion forces between SO</a:t>
            </a:r>
            <a:r>
              <a:rPr lang="en-US" altLang="zh-CN" baseline="-25000">
                <a:ea typeface="宋体" charset="-122"/>
              </a:rPr>
              <a:t>2</a:t>
            </a:r>
            <a:r>
              <a:rPr lang="en-US" altLang="zh-CN">
                <a:ea typeface="宋体" charset="-122"/>
              </a:rPr>
              <a:t> molecules.</a:t>
            </a:r>
          </a:p>
        </p:txBody>
      </p:sp>
      <p:pic>
        <p:nvPicPr>
          <p:cNvPr id="10281" name="Picture 41" descr="10_08"/>
          <p:cNvPicPr>
            <a:picLocks noChangeAspect="1" noChangeArrowheads="1"/>
          </p:cNvPicPr>
          <p:nvPr/>
        </p:nvPicPr>
        <p:blipFill>
          <a:blip r:embed="rId2"/>
          <a:srcRect t="2068"/>
          <a:stretch>
            <a:fillRect/>
          </a:stretch>
        </p:blipFill>
        <p:spPr bwMode="auto">
          <a:xfrm>
            <a:off x="5486400" y="3429000"/>
            <a:ext cx="1676400" cy="1552575"/>
          </a:xfrm>
          <a:prstGeom prst="rect">
            <a:avLst/>
          </a:prstGeom>
          <a:noFill/>
          <a:ln w="9525">
            <a:noFill/>
            <a:miter lim="800000"/>
            <a:headEnd/>
            <a:tailEnd/>
          </a:ln>
        </p:spPr>
      </p:pic>
      <p:sp>
        <p:nvSpPr>
          <p:cNvPr id="38" name="TextBox 37"/>
          <p:cNvSpPr txBox="1"/>
          <p:nvPr/>
        </p:nvSpPr>
        <p:spPr>
          <a:xfrm>
            <a:off x="3137095" y="618980"/>
            <a:ext cx="1603717" cy="461665"/>
          </a:xfrm>
          <a:prstGeom prst="rect">
            <a:avLst/>
          </a:prstGeom>
          <a:noFill/>
        </p:spPr>
        <p:txBody>
          <a:bodyPr wrap="square" rtlCol="0">
            <a:spAutoFit/>
          </a:bodyPr>
          <a:lstStyle/>
          <a:p>
            <a:r>
              <a:rPr lang="en-US" sz="2400" dirty="0" smtClean="0"/>
              <a:t>Answers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9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2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0271"/>
                                        </p:tgtEl>
                                        <p:attrNameLst>
                                          <p:attrName>style.visibility</p:attrName>
                                        </p:attrNameLst>
                                      </p:cBhvr>
                                      <p:to>
                                        <p:strVal val="visible"/>
                                      </p:to>
                                    </p:set>
                                    <p:anim calcmode="lin" valueType="num">
                                      <p:cBhvr additive="base">
                                        <p:cTn id="15" dur="500" fill="hold"/>
                                        <p:tgtEl>
                                          <p:spTgt spid="10271"/>
                                        </p:tgtEl>
                                        <p:attrNameLst>
                                          <p:attrName>ppt_x</p:attrName>
                                        </p:attrNameLst>
                                      </p:cBhvr>
                                      <p:tavLst>
                                        <p:tav tm="0">
                                          <p:val>
                                            <p:strVal val="0-#ppt_w/2"/>
                                          </p:val>
                                        </p:tav>
                                        <p:tav tm="100000">
                                          <p:val>
                                            <p:strVal val="#ppt_x"/>
                                          </p:val>
                                        </p:tav>
                                      </p:tavLst>
                                    </p:anim>
                                    <p:anim calcmode="lin" valueType="num">
                                      <p:cBhvr additive="base">
                                        <p:cTn id="16" dur="500" fill="hold"/>
                                        <p:tgtEl>
                                          <p:spTgt spid="1027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0273"/>
                                        </p:tgtEl>
                                        <p:attrNameLst>
                                          <p:attrName>style.visibility</p:attrName>
                                        </p:attrNameLst>
                                      </p:cBhvr>
                                      <p:to>
                                        <p:strVal val="visible"/>
                                      </p:to>
                                    </p:set>
                                    <p:anim calcmode="lin" valueType="num">
                                      <p:cBhvr additive="base">
                                        <p:cTn id="21" dur="500" fill="hold"/>
                                        <p:tgtEl>
                                          <p:spTgt spid="10273"/>
                                        </p:tgtEl>
                                        <p:attrNameLst>
                                          <p:attrName>ppt_x</p:attrName>
                                        </p:attrNameLst>
                                      </p:cBhvr>
                                      <p:tavLst>
                                        <p:tav tm="0">
                                          <p:val>
                                            <p:strVal val="0-#ppt_w/2"/>
                                          </p:val>
                                        </p:tav>
                                        <p:tav tm="100000">
                                          <p:val>
                                            <p:strVal val="#ppt_x"/>
                                          </p:val>
                                        </p:tav>
                                      </p:tavLst>
                                    </p:anim>
                                    <p:anim calcmode="lin" valueType="num">
                                      <p:cBhvr additive="base">
                                        <p:cTn id="22" dur="500" fill="hold"/>
                                        <p:tgtEl>
                                          <p:spTgt spid="1027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0281"/>
                                        </p:tgtEl>
                                        <p:attrNameLst>
                                          <p:attrName>style.visibility</p:attrName>
                                        </p:attrNameLst>
                                      </p:cBhvr>
                                      <p:to>
                                        <p:strVal val="visible"/>
                                      </p:to>
                                    </p:set>
                                    <p:anim calcmode="lin" valueType="num">
                                      <p:cBhvr additive="base">
                                        <p:cTn id="27" dur="500" fill="hold"/>
                                        <p:tgtEl>
                                          <p:spTgt spid="10281"/>
                                        </p:tgtEl>
                                        <p:attrNameLst>
                                          <p:attrName>ppt_x</p:attrName>
                                        </p:attrNameLst>
                                      </p:cBhvr>
                                      <p:tavLst>
                                        <p:tav tm="0">
                                          <p:val>
                                            <p:strVal val="1+#ppt_w/2"/>
                                          </p:val>
                                        </p:tav>
                                        <p:tav tm="100000">
                                          <p:val>
                                            <p:strVal val="#ppt_x"/>
                                          </p:val>
                                        </p:tav>
                                      </p:tavLst>
                                    </p:anim>
                                    <p:anim calcmode="lin" valueType="num">
                                      <p:cBhvr additive="base">
                                        <p:cTn id="28" dur="500" fill="hold"/>
                                        <p:tgtEl>
                                          <p:spTgt spid="1028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0276"/>
                                        </p:tgtEl>
                                        <p:attrNameLst>
                                          <p:attrName>style.visibility</p:attrName>
                                        </p:attrNameLst>
                                      </p:cBhvr>
                                      <p:to>
                                        <p:strVal val="visible"/>
                                      </p:to>
                                    </p:set>
                                    <p:anim calcmode="lin" valueType="num">
                                      <p:cBhvr additive="base">
                                        <p:cTn id="37" dur="500" fill="hold"/>
                                        <p:tgtEl>
                                          <p:spTgt spid="10276"/>
                                        </p:tgtEl>
                                        <p:attrNameLst>
                                          <p:attrName>ppt_x</p:attrName>
                                        </p:attrNameLst>
                                      </p:cBhvr>
                                      <p:tavLst>
                                        <p:tav tm="0">
                                          <p:val>
                                            <p:strVal val="0-#ppt_w/2"/>
                                          </p:val>
                                        </p:tav>
                                        <p:tav tm="100000">
                                          <p:val>
                                            <p:strVal val="#ppt_x"/>
                                          </p:val>
                                        </p:tav>
                                      </p:tavLst>
                                    </p:anim>
                                    <p:anim calcmode="lin" valueType="num">
                                      <p:cBhvr additive="base">
                                        <p:cTn id="38" dur="500" fill="hold"/>
                                        <p:tgtEl>
                                          <p:spTgt spid="10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p:bldP spid="10271" grpId="0" autoUpdateAnimBg="0"/>
      <p:bldP spid="12295" grpId="0"/>
      <p:bldP spid="10273" grpId="0" autoUpdateAnimBg="0"/>
      <p:bldP spid="12297" grpId="0"/>
      <p:bldP spid="10276"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a:t>
            </a:r>
            <a:endParaRPr lang="en-US" dirty="0"/>
          </a:p>
        </p:txBody>
      </p:sp>
      <p:sp>
        <p:nvSpPr>
          <p:cNvPr id="3" name="Text Placeholder 2"/>
          <p:cNvSpPr>
            <a:spLocks noGrp="1"/>
          </p:cNvSpPr>
          <p:nvPr>
            <p:ph type="body" idx="1"/>
          </p:nvPr>
        </p:nvSpPr>
        <p:spPr>
          <a:xfrm>
            <a:off x="168811" y="1524001"/>
            <a:ext cx="8750105" cy="3132406"/>
          </a:xfrm>
        </p:spPr>
        <p:txBody>
          <a:bodyPr/>
          <a:lstStyle/>
          <a:p>
            <a:pPr>
              <a:buFont typeface="Wingdings" pitchFamily="2" charset="2"/>
              <a:buChar char="q"/>
            </a:pPr>
            <a:r>
              <a:rPr lang="en-US" dirty="0" smtClean="0"/>
              <a:t>Dipole: A polar molecule that has two poles.</a:t>
            </a:r>
          </a:p>
          <a:p>
            <a:pPr>
              <a:buFont typeface="Wingdings" pitchFamily="2" charset="2"/>
              <a:buChar char="q"/>
            </a:pPr>
            <a:r>
              <a:rPr lang="en-US" dirty="0" smtClean="0"/>
              <a:t>Van </a:t>
            </a:r>
            <a:r>
              <a:rPr lang="en-US" dirty="0" err="1" smtClean="0"/>
              <a:t>der</a:t>
            </a:r>
            <a:r>
              <a:rPr lang="en-US" dirty="0" smtClean="0"/>
              <a:t> Waals/Dispersion Forces </a:t>
            </a:r>
          </a:p>
          <a:p>
            <a:pPr>
              <a:buNone/>
            </a:pPr>
            <a:r>
              <a:rPr lang="en-US" dirty="0" smtClean="0"/>
              <a:t>		–Caused by the motion of electrons.</a:t>
            </a:r>
          </a:p>
          <a:p>
            <a:pPr>
              <a:buNone/>
            </a:pPr>
            <a:r>
              <a:rPr lang="en-US" dirty="0" smtClean="0"/>
              <a:t>		 –Increase as the number of electrons increases.</a:t>
            </a:r>
          </a:p>
          <a:p>
            <a:pPr>
              <a:buNone/>
            </a:pPr>
            <a:r>
              <a:rPr lang="en-US" dirty="0" smtClean="0"/>
              <a:t>		-Weakest of all intermolecular forces.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93</a:t>
            </a:fld>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Liquids</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pPr marL="0" lvl="0" indent="0" algn="ctr" rtl="0">
                <a:spcBef>
                  <a:spcPts val="0"/>
                </a:spcBef>
                <a:spcAft>
                  <a:spcPts val="0"/>
                </a:spcAft>
                <a:buNone/>
              </a:pPr>
              <a:t>94</a:t>
            </a:fld>
            <a:endParaRPr lang="en-US"/>
          </a:p>
        </p:txBody>
      </p:sp>
      <p:pic>
        <p:nvPicPr>
          <p:cNvPr id="82946" name="Picture 2"/>
          <p:cNvPicPr>
            <a:picLocks noChangeAspect="1" noChangeArrowheads="1"/>
          </p:cNvPicPr>
          <p:nvPr/>
        </p:nvPicPr>
        <p:blipFill>
          <a:blip r:embed="rId2"/>
          <a:srcRect/>
          <a:stretch>
            <a:fillRect/>
          </a:stretch>
        </p:blipFill>
        <p:spPr bwMode="auto">
          <a:xfrm>
            <a:off x="634712" y="1477109"/>
            <a:ext cx="7819824" cy="47408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0" y="228600"/>
            <a:ext cx="9144000" cy="1143000"/>
          </a:xfrm>
        </p:spPr>
        <p:txBody>
          <a:bodyPr/>
          <a:lstStyle/>
          <a:p>
            <a:pPr eaLnBrk="1" hangingPunct="1"/>
            <a:r>
              <a:rPr lang="en-US" altLang="en-US" smtClean="0"/>
              <a:t>Summarizing Intermolecular Forces</a:t>
            </a:r>
          </a:p>
        </p:txBody>
      </p:sp>
      <p:pic>
        <p:nvPicPr>
          <p:cNvPr id="4" name="Picture 3" descr="11_14_Figure.jpg"/>
          <p:cNvPicPr>
            <a:picLocks noChangeAspect="1"/>
          </p:cNvPicPr>
          <p:nvPr/>
        </p:nvPicPr>
        <p:blipFill>
          <a:blip r:embed="rId3"/>
          <a:srcRect b="2546"/>
          <a:stretch>
            <a:fillRect/>
          </a:stretch>
        </p:blipFill>
        <p:spPr>
          <a:xfrm>
            <a:off x="0" y="1318064"/>
            <a:ext cx="9144000" cy="5006536"/>
          </a:xfrm>
          <a:prstGeom prst="rect">
            <a:avLst/>
          </a:prstGeom>
        </p:spPr>
      </p:pic>
    </p:spTree>
    <p:extLst>
      <p:ext uri="{BB962C8B-B14F-4D97-AF65-F5344CB8AC3E}">
        <p14:creationId xmlns:p14="http://schemas.microsoft.com/office/powerpoint/2010/main" val="4007954966"/>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6|0.9|1.|0.9|0.9|0.9|0.9|1.6|1.|3.5"/>
</p:tagLst>
</file>

<file path=ppt/theme/theme1.xml><?xml version="1.0" encoding="utf-8"?>
<a:theme xmlns:a="http://schemas.openxmlformats.org/drawingml/2006/main" name="Office Theme">
  <a:themeElements>
    <a:clrScheme name="Custom 1">
      <a:dk1>
        <a:srgbClr val="002060"/>
      </a:dk1>
      <a:lt1>
        <a:srgbClr val="FFFFFF"/>
      </a:lt1>
      <a:dk2>
        <a:srgbClr val="09055B"/>
      </a:dk2>
      <a:lt2>
        <a:srgbClr val="FFFFFF"/>
      </a:lt2>
      <a:accent1>
        <a:srgbClr val="002060"/>
      </a:accent1>
      <a:accent2>
        <a:srgbClr val="002060"/>
      </a:accent2>
      <a:accent3>
        <a:srgbClr val="97BAFF"/>
      </a:accent3>
      <a:accent4>
        <a:srgbClr val="D5E3FF"/>
      </a:accent4>
      <a:accent5>
        <a:srgbClr val="002060"/>
      </a:accent5>
      <a:accent6>
        <a:srgbClr val="002060"/>
      </a:accent6>
      <a:hlink>
        <a:srgbClr val="DB5353"/>
      </a:hlink>
      <a:folHlink>
        <a:srgbClr val="90363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12930</TotalTime>
  <Words>3953</Words>
  <Application>Microsoft Office PowerPoint</Application>
  <PresentationFormat>On-screen Show (4:3)</PresentationFormat>
  <Paragraphs>605</Paragraphs>
  <Slides>95</Slides>
  <Notes>13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95</vt:i4>
      </vt:variant>
    </vt:vector>
  </HeadingPairs>
  <TitlesOfParts>
    <vt:vector size="108" baseType="lpstr">
      <vt:lpstr>ＭＳ Ｐゴシック</vt:lpstr>
      <vt:lpstr>宋体</vt:lpstr>
      <vt:lpstr>Arial</vt:lpstr>
      <vt:lpstr>Calibri</vt:lpstr>
      <vt:lpstr>Courier New</vt:lpstr>
      <vt:lpstr>Minion Pro</vt:lpstr>
      <vt:lpstr>Open Sans</vt:lpstr>
      <vt:lpstr>Roboto</vt:lpstr>
      <vt:lpstr>Symbol</vt:lpstr>
      <vt:lpstr>Times New Roman</vt:lpstr>
      <vt:lpstr>Wingdings</vt:lpstr>
      <vt:lpstr>Office Theme</vt:lpstr>
      <vt:lpstr>Equation</vt:lpstr>
      <vt:lpstr>States of Matter and Intermolecular Forces</vt:lpstr>
      <vt:lpstr>Learning Outcome</vt:lpstr>
      <vt:lpstr>States of Matter</vt:lpstr>
      <vt:lpstr>Nature of gases</vt:lpstr>
      <vt:lpstr>Nature of Gases</vt:lpstr>
      <vt:lpstr>Gases</vt:lpstr>
      <vt:lpstr>Gas Pressure</vt:lpstr>
      <vt:lpstr>Units of Pressure</vt:lpstr>
      <vt:lpstr>Units of Pressure</vt:lpstr>
      <vt:lpstr>Question</vt:lpstr>
      <vt:lpstr>Volume</vt:lpstr>
      <vt:lpstr>Amount (moles)</vt:lpstr>
      <vt:lpstr>Temperature</vt:lpstr>
      <vt:lpstr>PowerPoint Presentation</vt:lpstr>
      <vt:lpstr>PowerPoint Presentation</vt:lpstr>
      <vt:lpstr>The Key Idea</vt:lpstr>
      <vt:lpstr>Gas Laws</vt:lpstr>
      <vt:lpstr>PowerPoint Presentation</vt:lpstr>
      <vt:lpstr>Boyle’s Law</vt:lpstr>
      <vt:lpstr>Boyle’s Law</vt:lpstr>
      <vt:lpstr>Boyle’s Law graph</vt:lpstr>
      <vt:lpstr>Boyle’s law graph</vt:lpstr>
      <vt:lpstr>PowerPoint Presentation</vt:lpstr>
      <vt:lpstr>PowerPoint Presentation</vt:lpstr>
      <vt:lpstr>Question</vt:lpstr>
      <vt:lpstr>Charles’ Law</vt:lpstr>
      <vt:lpstr>Charles’ Law</vt:lpstr>
      <vt:lpstr>Charles’ Law</vt:lpstr>
      <vt:lpstr>Charles’ Law</vt:lpstr>
      <vt:lpstr>PowerPoint Presentation</vt:lpstr>
      <vt:lpstr>Gay-Lussac’s Law</vt:lpstr>
      <vt:lpstr>Typical data from a Gay-Lussac type experiment.  What kind of relationship is illustrated in this graph?</vt:lpstr>
      <vt:lpstr>Gay-Lussac’s Law</vt:lpstr>
      <vt:lpstr>Combined Gas Law</vt:lpstr>
      <vt:lpstr>Note</vt:lpstr>
      <vt:lpstr>PowerPoint Presentation</vt:lpstr>
      <vt:lpstr>PowerPoint Presentation</vt:lpstr>
      <vt:lpstr>Avogadro’s Law</vt:lpstr>
      <vt:lpstr>PowerPoint Presentation</vt:lpstr>
      <vt:lpstr>PowerPoint Presentation</vt:lpstr>
      <vt:lpstr>Assumptions of the Ideal Gas Law</vt:lpstr>
      <vt:lpstr>The Universal Constant (R)</vt:lpstr>
      <vt:lpstr>Question</vt:lpstr>
      <vt:lpstr>Real Gases</vt:lpstr>
      <vt:lpstr>PowerPoint Presentation</vt:lpstr>
      <vt:lpstr>PowerPoint Presentation</vt:lpstr>
      <vt:lpstr>Gas Law Calculations</vt:lpstr>
      <vt:lpstr>Dalton’s Law of Partial Pressure</vt:lpstr>
      <vt:lpstr>Dalton’s Law of Partial Pressure</vt:lpstr>
      <vt:lpstr>PowerPoint Presentation</vt:lpstr>
      <vt:lpstr>Question</vt:lpstr>
      <vt:lpstr>Solution</vt:lpstr>
      <vt:lpstr>Liquids</vt:lpstr>
      <vt:lpstr>Liquids</vt:lpstr>
      <vt:lpstr>Liquids</vt:lpstr>
      <vt:lpstr>Liquids</vt:lpstr>
      <vt:lpstr>Liquids</vt:lpstr>
      <vt:lpstr>Liquids</vt:lpstr>
      <vt:lpstr>Liquids</vt:lpstr>
      <vt:lpstr>Liquids</vt:lpstr>
      <vt:lpstr>PowerPoint Presentation</vt:lpstr>
      <vt:lpstr>PowerPoint Presentation</vt:lpstr>
      <vt:lpstr>Intra- vs Inter-molecular Forces</vt:lpstr>
      <vt:lpstr>Intra- vs Inter-molecular Forces</vt:lpstr>
      <vt:lpstr>Intermolecular Forces</vt:lpstr>
      <vt:lpstr>PowerPoint Presentation</vt:lpstr>
      <vt:lpstr>PowerPoint Presentation</vt:lpstr>
      <vt:lpstr>Major Types of Intermolecular Forces</vt:lpstr>
      <vt:lpstr>Ion-ion Forces</vt:lpstr>
      <vt:lpstr>PowerPoint Presentation</vt:lpstr>
      <vt:lpstr>PowerPoint Presentation</vt:lpstr>
      <vt:lpstr>Ion-Dipole Forces</vt:lpstr>
      <vt:lpstr>Ion–Dipole Interactions</vt:lpstr>
      <vt:lpstr>Dipole – Dipole Forces</vt:lpstr>
      <vt:lpstr>Dipole–Dipole Interactions</vt:lpstr>
      <vt:lpstr>Dipole–Dipole Interactions</vt:lpstr>
      <vt:lpstr>Which Have a Greater Effect: Dipole–Dipole Interactions or Dispersion Forces?</vt:lpstr>
      <vt:lpstr>PowerPoint Presentation</vt:lpstr>
      <vt:lpstr>PowerPoint Presentation</vt:lpstr>
      <vt:lpstr>PowerPoint Presentation</vt:lpstr>
      <vt:lpstr>PowerPoint Presentation</vt:lpstr>
      <vt:lpstr>London Dispersion Forces</vt:lpstr>
      <vt:lpstr>London Dispersion Forces</vt:lpstr>
      <vt:lpstr>Factors Which Affect Amount of Dispersion Force in a Molecule</vt:lpstr>
      <vt:lpstr>Polarizability &amp; Boiling Point –  The instantaneous dipole–induced dipole attractions are called London dispersion forces after Fritz London (1900–1954), a German physicist </vt:lpstr>
      <vt:lpstr>Hydrogen Bonding</vt:lpstr>
      <vt:lpstr>Hydrogen Bonding</vt:lpstr>
      <vt:lpstr>Hydrogen Bonding</vt:lpstr>
      <vt:lpstr>What Forms Hydrogen Bonds?</vt:lpstr>
      <vt:lpstr>PowerPoint Presentation</vt:lpstr>
      <vt:lpstr>Question</vt:lpstr>
      <vt:lpstr>PowerPoint Presentation</vt:lpstr>
      <vt:lpstr>Note</vt:lpstr>
      <vt:lpstr>Liquids</vt:lpstr>
      <vt:lpstr>Summarizing Intermolecular Forces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MARIS PC</dc:creator>
  <cp:lastModifiedBy>Edith Ofor</cp:lastModifiedBy>
  <cp:revision>209</cp:revision>
  <dcterms:modified xsi:type="dcterms:W3CDTF">2022-12-01T16:42:17Z</dcterms:modified>
</cp:coreProperties>
</file>